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2" r:id="rId1"/>
  </p:sldMasterIdLst>
  <p:notesMasterIdLst>
    <p:notesMasterId r:id="rId42"/>
  </p:notesMasterIdLst>
  <p:handoutMasterIdLst>
    <p:handoutMasterId r:id="rId43"/>
  </p:handoutMasterIdLst>
  <p:sldIdLst>
    <p:sldId id="283" r:id="rId2"/>
    <p:sldId id="286" r:id="rId3"/>
    <p:sldId id="335" r:id="rId4"/>
    <p:sldId id="287" r:id="rId5"/>
    <p:sldId id="296" r:id="rId6"/>
    <p:sldId id="297" r:id="rId7"/>
    <p:sldId id="299" r:id="rId8"/>
    <p:sldId id="300" r:id="rId9"/>
    <p:sldId id="302" r:id="rId10"/>
    <p:sldId id="304" r:id="rId11"/>
    <p:sldId id="352" r:id="rId12"/>
    <p:sldId id="305" r:id="rId13"/>
    <p:sldId id="306" r:id="rId14"/>
    <p:sldId id="337" r:id="rId15"/>
    <p:sldId id="308" r:id="rId16"/>
    <p:sldId id="338" r:id="rId17"/>
    <p:sldId id="309" r:id="rId18"/>
    <p:sldId id="354" r:id="rId19"/>
    <p:sldId id="339" r:id="rId20"/>
    <p:sldId id="313" r:id="rId21"/>
    <p:sldId id="340" r:id="rId22"/>
    <p:sldId id="314" r:id="rId23"/>
    <p:sldId id="315" r:id="rId24"/>
    <p:sldId id="316" r:id="rId25"/>
    <p:sldId id="317" r:id="rId26"/>
    <p:sldId id="318" r:id="rId27"/>
    <p:sldId id="342" r:id="rId28"/>
    <p:sldId id="351" r:id="rId29"/>
    <p:sldId id="345" r:id="rId30"/>
    <p:sldId id="347" r:id="rId31"/>
    <p:sldId id="349" r:id="rId32"/>
    <p:sldId id="324" r:id="rId33"/>
    <p:sldId id="325" r:id="rId34"/>
    <p:sldId id="329" r:id="rId35"/>
    <p:sldId id="330" r:id="rId36"/>
    <p:sldId id="331" r:id="rId37"/>
    <p:sldId id="332" r:id="rId38"/>
    <p:sldId id="333" r:id="rId39"/>
    <p:sldId id="334" r:id="rId40"/>
    <p:sldId id="353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380" autoAdjust="0"/>
  </p:normalViewPr>
  <p:slideViewPr>
    <p:cSldViewPr>
      <p:cViewPr varScale="1">
        <p:scale>
          <a:sx n="51" d="100"/>
          <a:sy n="51" d="100"/>
        </p:scale>
        <p:origin x="-123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19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e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e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e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image" Target="../media/image42.e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image" Target="../media/image44.e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image" Target="../media/image46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e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emf"/><Relationship Id="rId2" Type="http://schemas.openxmlformats.org/officeDocument/2006/relationships/image" Target="../media/image50.wmf"/><Relationship Id="rId1" Type="http://schemas.openxmlformats.org/officeDocument/2006/relationships/image" Target="../media/image49.emf"/><Relationship Id="rId4" Type="http://schemas.openxmlformats.org/officeDocument/2006/relationships/image" Target="../media/image52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wmf"/><Relationship Id="rId5" Type="http://schemas.openxmlformats.org/officeDocument/2006/relationships/image" Target="../media/image15.emf"/><Relationship Id="rId4" Type="http://schemas.openxmlformats.org/officeDocument/2006/relationships/image" Target="../media/image14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image" Target="../media/image54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emf"/><Relationship Id="rId1" Type="http://schemas.openxmlformats.org/officeDocument/2006/relationships/image" Target="../media/image56.e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emf"/><Relationship Id="rId1" Type="http://schemas.openxmlformats.org/officeDocument/2006/relationships/image" Target="../media/image58.e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emf"/><Relationship Id="rId1" Type="http://schemas.openxmlformats.org/officeDocument/2006/relationships/image" Target="../media/image60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51E6915-6913-41E5-B8E6-775974088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8B67533-0223-4FB9-9190-FCA77AA4F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5769C7-80BB-45C5-AB52-86CA37DCB34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/>
              <a:t>Table 3.1 Multiplication of Complex Split Extensions </a:t>
            </a:r>
            <a:endParaRPr lang="en-US" smtClean="0"/>
          </a:p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49E408-9477-4F3A-AFAA-C6691CEAB984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 </a:t>
            </a:r>
            <a:endParaRPr lang="en-US" dirty="0" smtClean="0">
              <a:latin typeface="+mn-lt"/>
            </a:endParaRPr>
          </a:p>
          <a:p>
            <a:pPr eaLnBrk="1" hangingPunct="1">
              <a:defRPr/>
            </a:pPr>
            <a:r>
              <a:rPr lang="en-US" dirty="0" smtClean="0">
                <a:latin typeface="+mn-lt"/>
              </a:rPr>
              <a:t>This table is similar to the multiplication table of the complex split extensions (Table 4.1). The subscripts of the elements in Table 4.1 make up Table 4.2.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0B91AF-2C6E-4132-AE7F-9E171AA23974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353B1-E00D-42D5-B31A-752CB8C1A2DD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59866-F43F-4000-9296-ECB007A8E1E4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B1E8A7-F44C-4D1D-9942-D9F0EF180861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F2F3491-37F0-4AF1-BEC6-F9C908B9B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A2B60-D089-44BF-82FC-3574337A6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E5D0A-7A21-41EF-A4FC-0EF4ED6DB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6A67F-760D-42E8-9636-BE48BCC6D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839714-F66E-4CE8-8B65-4F27B566B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3021C2-EB6A-4A4E-98B2-CDF68E2F1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6609FD-4A3C-4BB3-B10F-92F881870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1B997C-B04B-44DF-91C8-164E8E7D4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25194-4CF9-42B3-91FD-2D1FA121D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338FA2-CB66-44CE-A575-10A07C738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B3AF0C8-51F8-4BB0-8797-694B133B9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584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6C545FC-8516-4596-9129-1913FE29D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1" r:id="rId2"/>
    <p:sldLayoutId id="2147484046" r:id="rId3"/>
    <p:sldLayoutId id="2147484047" r:id="rId4"/>
    <p:sldLayoutId id="2147484048" r:id="rId5"/>
    <p:sldLayoutId id="2147484049" r:id="rId6"/>
    <p:sldLayoutId id="2147484042" r:id="rId7"/>
    <p:sldLayoutId id="2147484050" r:id="rId8"/>
    <p:sldLayoutId id="2147484051" r:id="rId9"/>
    <p:sldLayoutId id="2147484043" r:id="rId10"/>
    <p:sldLayoutId id="2147484044" r:id="rId11"/>
  </p:sldLayoutIdLst>
  <p:transition>
    <p:strips dir="ru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Slide5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7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8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2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2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2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2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3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3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7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package" Target="../embeddings/Microsoft_Office_Word_Document1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package" Target="../embeddings/Microsoft_Office_Word_Document18.docx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0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4" Type="http://schemas.openxmlformats.org/officeDocument/2006/relationships/oleObject" Target="../embeddings/oleObject36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4" Type="http://schemas.openxmlformats.org/officeDocument/2006/relationships/oleObject" Target="../embeddings/oleObject38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4" Type="http://schemas.openxmlformats.org/officeDocument/2006/relationships/oleObject" Target="../embeddings/oleObject40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4" Type="http://schemas.openxmlformats.org/officeDocument/2006/relationships/oleObject" Target="../embeddings/oleObject42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Microsoft_Office_Word_Document3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355725" y="569913"/>
            <a:ext cx="5959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/>
          </a:p>
        </p:txBody>
      </p:sp>
      <p:sp>
        <p:nvSpPr>
          <p:cNvPr id="190470" name="Rectangle 6"/>
          <p:cNvSpPr>
            <a:spLocks noChangeArrowheads="1"/>
          </p:cNvSpPr>
          <p:nvPr/>
        </p:nvSpPr>
        <p:spPr bwMode="auto">
          <a:xfrm>
            <a:off x="457200" y="390525"/>
            <a:ext cx="8229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endParaRPr lang="en-US" sz="2800" b="1" dirty="0">
              <a:cs typeface="Times New Roman" pitchFamily="18" charset="0"/>
            </a:endParaRPr>
          </a:p>
          <a:p>
            <a:pPr algn="ctr" eaLnBrk="1" hangingPunct="1"/>
            <a:endParaRPr lang="en-US" sz="2800" b="1" dirty="0">
              <a:cs typeface="Times New Roman" pitchFamily="18" charset="0"/>
            </a:endParaRPr>
          </a:p>
          <a:p>
            <a:pPr algn="ctr" eaLnBrk="1" hangingPunct="1"/>
            <a:r>
              <a:rPr lang="en-US" sz="2800" b="1" dirty="0" err="1">
                <a:cs typeface="Times New Roman" pitchFamily="18" charset="0"/>
              </a:rPr>
              <a:t>Nim</a:t>
            </a:r>
            <a:r>
              <a:rPr lang="en-US" sz="2800" b="1" dirty="0">
                <a:cs typeface="Times New Roman" pitchFamily="18" charset="0"/>
              </a:rPr>
              <a:t> Addition and Split Extensions basis for  </a:t>
            </a:r>
          </a:p>
          <a:p>
            <a:pPr algn="ctr" eaLnBrk="1" hangingPunct="1"/>
            <a:endParaRPr lang="en-US" sz="2800" dirty="0"/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1828800" y="2819400"/>
            <a:ext cx="563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/>
          </a:p>
        </p:txBody>
      </p:sp>
      <p:sp>
        <p:nvSpPr>
          <p:cNvPr id="190475" name="Text Box 11"/>
          <p:cNvSpPr txBox="1">
            <a:spLocks noChangeArrowheads="1"/>
          </p:cNvSpPr>
          <p:nvPr/>
        </p:nvSpPr>
        <p:spPr bwMode="auto">
          <a:xfrm>
            <a:off x="4343400" y="2819400"/>
            <a:ext cx="598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 dirty="0"/>
              <a:t>By</a:t>
            </a:r>
          </a:p>
        </p:txBody>
      </p:sp>
      <p:sp>
        <p:nvSpPr>
          <p:cNvPr id="190476" name="Text Box 12"/>
          <p:cNvSpPr txBox="1">
            <a:spLocks noChangeArrowheads="1"/>
          </p:cNvSpPr>
          <p:nvPr/>
        </p:nvSpPr>
        <p:spPr bwMode="auto">
          <a:xfrm>
            <a:off x="304800" y="3276600"/>
            <a:ext cx="8458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/>
              <a:t>Lydia </a:t>
            </a:r>
            <a:r>
              <a:rPr lang="en-US" sz="2800" dirty="0" err="1"/>
              <a:t>Njuguna</a:t>
            </a:r>
            <a:r>
              <a:rPr lang="en-US" sz="2800" dirty="0"/>
              <a:t> and </a:t>
            </a:r>
            <a:r>
              <a:rPr lang="en-US" sz="2800" dirty="0" err="1"/>
              <a:t>Benard</a:t>
            </a:r>
            <a:r>
              <a:rPr lang="en-US" sz="2800" dirty="0"/>
              <a:t> </a:t>
            </a:r>
            <a:r>
              <a:rPr lang="en-US" sz="2800" dirty="0" err="1"/>
              <a:t>Kivunge</a:t>
            </a:r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Kenyatta University, Kenya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dirty="0">
                <a:cs typeface="Times New Roman" pitchFamily="18" charset="0"/>
              </a:rPr>
              <a:t>Third Mile High Conference on </a:t>
            </a:r>
            <a:r>
              <a:rPr lang="en-US" sz="2800" b="1" dirty="0" err="1">
                <a:cs typeface="Times New Roman" pitchFamily="18" charset="0"/>
              </a:rPr>
              <a:t>Nonassociative</a:t>
            </a:r>
            <a:r>
              <a:rPr lang="en-US" sz="2800" b="1" dirty="0">
                <a:cs typeface="Times New Roman" pitchFamily="18" charset="0"/>
              </a:rPr>
              <a:t> Mathematics </a:t>
            </a:r>
            <a:r>
              <a:rPr lang="en-US" sz="2800" dirty="0" smtClean="0"/>
              <a:t>13th August </a:t>
            </a:r>
            <a:r>
              <a:rPr lang="en-US" sz="2800" dirty="0"/>
              <a:t>2013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4800600" y="990600"/>
          <a:ext cx="114300" cy="2159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00400" y="1828800"/>
          <a:ext cx="1608138" cy="461963"/>
        </p:xfrm>
        <a:graphic>
          <a:graphicData uri="http://schemas.openxmlformats.org/presentationml/2006/ole">
            <p:oleObj spid="_x0000_s1027" name="Equation" r:id="rId4" imgW="545760" imgH="20304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9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90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0" grpId="0"/>
      <p:bldP spid="190475" grpId="0"/>
      <p:bldP spid="1904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143000"/>
          <a:ext cx="5181600" cy="3962400"/>
        </p:xfrm>
        <a:graphic>
          <a:graphicData uri="http://schemas.openxmlformats.org/drawingml/2006/table">
            <a:tbl>
              <a:tblPr/>
              <a:tblGrid>
                <a:gridCol w="1036320"/>
                <a:gridCol w="1036320"/>
                <a:gridCol w="1036320"/>
                <a:gridCol w="1036320"/>
                <a:gridCol w="1036320"/>
              </a:tblGrid>
              <a:tr h="79248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</a:rPr>
                        <a:t>  0</a:t>
                      </a:r>
                      <a:endParaRPr lang="en-US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690939" y="1266825"/>
          <a:ext cx="366462" cy="409575"/>
        </p:xfrm>
        <a:graphic>
          <a:graphicData uri="http://schemas.openxmlformats.org/presentationml/2006/ole">
            <p:oleObj spid="_x0000_s8194" name="Equation" r:id="rId4" imgW="164814" imgH="177492" progId="Equation.3">
              <p:embed/>
            </p:oleObj>
          </a:graphicData>
        </a:graphic>
      </p:graphicFrame>
      <p:sp>
        <p:nvSpPr>
          <p:cNvPr id="8233" name="Rectangle 3"/>
          <p:cNvSpPr>
            <a:spLocks noChangeArrowheads="1"/>
          </p:cNvSpPr>
          <p:nvPr/>
        </p:nvSpPr>
        <p:spPr bwMode="auto">
          <a:xfrm>
            <a:off x="533400" y="152400"/>
            <a:ext cx="7696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The following table gives the Nim addition for the elements from 0 to 3</a:t>
            </a:r>
          </a:p>
        </p:txBody>
      </p:sp>
      <p:sp>
        <p:nvSpPr>
          <p:cNvPr id="8234" name="Rectangle 41"/>
          <p:cNvSpPr>
            <a:spLocks noChangeArrowheads="1"/>
          </p:cNvSpPr>
          <p:nvPr/>
        </p:nvSpPr>
        <p:spPr bwMode="auto">
          <a:xfrm>
            <a:off x="685800" y="5486400"/>
            <a:ext cx="815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>
                <a:cs typeface="Times New Roman" pitchFamily="18" charset="0"/>
              </a:rPr>
              <a:t>Table 2   Nim addition for the elements 0 to 3</a:t>
            </a:r>
            <a:endParaRPr lang="en-US" sz="240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1"/>
          <p:cNvSpPr>
            <a:spLocks noChangeArrowheads="1"/>
          </p:cNvSpPr>
          <p:nvPr/>
        </p:nvSpPr>
        <p:spPr bwMode="auto">
          <a:xfrm>
            <a:off x="0" y="533400"/>
            <a:ext cx="8077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>
                <a:cs typeface="Times New Roman" pitchFamily="18" charset="0"/>
              </a:rPr>
              <a:t>This table is similar to the multiplication table of the complex split extensions (Table 1).The subscripts of the elements in Table 1 make up Table 2.</a:t>
            </a:r>
            <a:endParaRPr lang="en-US" sz="2400"/>
          </a:p>
          <a:p>
            <a:pPr algn="just"/>
            <a:endParaRPr lang="en-US" sz="2400" b="1">
              <a:cs typeface="Times New Roman" pitchFamily="18" charset="0"/>
            </a:endParaRPr>
          </a:p>
          <a:p>
            <a:pPr algn="just"/>
            <a:r>
              <a:rPr lang="en-US" sz="2400" b="1">
                <a:cs typeface="Times New Roman" pitchFamily="18" charset="0"/>
              </a:rPr>
              <a:t>Observation:</a:t>
            </a:r>
            <a:endParaRPr lang="en-US" sz="240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" y="2514600"/>
          <a:ext cx="2133600" cy="538163"/>
        </p:xfrm>
        <a:graphic>
          <a:graphicData uri="http://schemas.openxmlformats.org/presentationml/2006/ole">
            <p:oleObj spid="_x0000_s9218" name="Equation" r:id="rId3" imgW="942746" imgH="238049" progId="Equation.3">
              <p:embed/>
            </p:oleObj>
          </a:graphicData>
        </a:graphic>
      </p:graphicFrame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3124200" y="2590800"/>
            <a:ext cx="2055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k, m =</a:t>
            </a:r>
            <a:r>
              <a:rPr lang="en-US" sz="2400"/>
              <a:t> 0,1,2,3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590800" y="2667000"/>
          <a:ext cx="304800" cy="323850"/>
        </p:xfrm>
        <a:graphic>
          <a:graphicData uri="http://schemas.openxmlformats.org/presentationml/2006/ole">
            <p:oleObj spid="_x0000_s9219" name="Equation" r:id="rId4" imgW="152400" imgH="161849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Quaternion Split Extensions</a:t>
            </a:r>
            <a:endParaRPr lang="en-US" sz="2800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28600" y="1219200"/>
          <a:ext cx="8559800" cy="3276600"/>
        </p:xfrm>
        <a:graphic>
          <a:graphicData uri="http://schemas.openxmlformats.org/presentationml/2006/ole">
            <p:oleObj spid="_x0000_s10242" name="Document" r:id="rId3" imgW="5979871" imgH="2101596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533400" y="381000"/>
          <a:ext cx="6858000" cy="5919788"/>
        </p:xfrm>
        <a:graphic>
          <a:graphicData uri="http://schemas.openxmlformats.org/presentationml/2006/ole">
            <p:oleObj spid="_x0000_s11266" name="Slide" r:id="rId3" imgW="3395387" imgH="2545244" progId="PowerPoint.Slide.12">
              <p:embed/>
            </p:oleObj>
          </a:graphicData>
        </a:graphic>
      </p:graphicFrame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990600" y="5907088"/>
            <a:ext cx="640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Table 3 </a:t>
            </a:r>
            <a:r>
              <a:rPr lang="en-US" sz="2400" b="1" dirty="0" err="1" smtClean="0"/>
              <a:t>Mult</a:t>
            </a:r>
            <a:r>
              <a:rPr lang="en-US" sz="2400" b="1" dirty="0" smtClean="0"/>
              <a:t> </a:t>
            </a:r>
            <a:r>
              <a:rPr lang="en-US" sz="2400" b="1" dirty="0"/>
              <a:t>of Quaternion </a:t>
            </a:r>
            <a:r>
              <a:rPr lang="en-US" sz="2400" b="1" dirty="0" smtClean="0"/>
              <a:t>Split </a:t>
            </a:r>
            <a:r>
              <a:rPr lang="en-US" sz="2400" b="1" dirty="0" err="1" smtClean="0"/>
              <a:t>Extention</a:t>
            </a:r>
            <a:endParaRPr lang="en-US" sz="24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/>
          </p:cNvSpPr>
          <p:nvPr/>
        </p:nvSpPr>
        <p:spPr bwMode="auto">
          <a:xfrm>
            <a:off x="304800" y="5334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The following table gives the Nim addition for the elements from 0 to 7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14438" y="214313"/>
          <a:ext cx="6929486" cy="5786482"/>
        </p:xfrm>
        <a:graphic>
          <a:graphicData uri="http://schemas.openxmlformats.org/drawingml/2006/table">
            <a:tbl>
              <a:tblPr/>
              <a:tblGrid>
                <a:gridCol w="901742"/>
                <a:gridCol w="753468"/>
                <a:gridCol w="753468"/>
                <a:gridCol w="753468"/>
                <a:gridCol w="753468"/>
                <a:gridCol w="753468"/>
                <a:gridCol w="753468"/>
                <a:gridCol w="753468"/>
                <a:gridCol w="753468"/>
              </a:tblGrid>
              <a:tr h="68862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5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5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5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5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en-US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11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11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11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11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428750" y="428625"/>
          <a:ext cx="161925" cy="180975"/>
        </p:xfrm>
        <a:graphic>
          <a:graphicData uri="http://schemas.openxmlformats.org/presentationml/2006/ole">
            <p:oleObj spid="_x0000_s12290" name="Equation" r:id="rId3" imgW="164814" imgH="177492" progId="Equation.3">
              <p:embed/>
            </p:oleObj>
          </a:graphicData>
        </a:graphic>
      </p:graphicFrame>
      <p:sp>
        <p:nvSpPr>
          <p:cNvPr id="12393" name="Rectangle 105"/>
          <p:cNvSpPr>
            <a:spLocks noChangeArrowheads="1"/>
          </p:cNvSpPr>
          <p:nvPr/>
        </p:nvSpPr>
        <p:spPr bwMode="auto">
          <a:xfrm>
            <a:off x="685800" y="6172200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 smtClean="0">
                <a:cs typeface="Times New Roman" pitchFamily="18" charset="0"/>
              </a:rPr>
              <a:t>                        Table </a:t>
            </a:r>
            <a:r>
              <a:rPr lang="en-US" sz="2400" b="1" dirty="0">
                <a:cs typeface="Times New Roman" pitchFamily="18" charset="0"/>
              </a:rPr>
              <a:t>4 </a:t>
            </a:r>
            <a:r>
              <a:rPr lang="en-US" sz="2400" b="1" dirty="0" err="1">
                <a:cs typeface="Times New Roman" pitchFamily="18" charset="0"/>
              </a:rPr>
              <a:t>Nim</a:t>
            </a:r>
            <a:r>
              <a:rPr lang="en-US" sz="2400" b="1" dirty="0">
                <a:cs typeface="Times New Roman" pitchFamily="18" charset="0"/>
              </a:rPr>
              <a:t> addition for </a:t>
            </a:r>
            <a:r>
              <a:rPr lang="en-US" sz="2400" b="1" dirty="0" smtClean="0">
                <a:cs typeface="Times New Roman" pitchFamily="18" charset="0"/>
              </a:rPr>
              <a:t>0 </a:t>
            </a:r>
            <a:r>
              <a:rPr lang="en-US" sz="2400" b="1" dirty="0">
                <a:cs typeface="Times New Roman" pitchFamily="18" charset="0"/>
              </a:rPr>
              <a:t>to 7</a:t>
            </a:r>
            <a:endParaRPr lang="en-US" sz="24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0" y="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dirty="0">
                <a:cs typeface="Times New Roman" pitchFamily="18" charset="0"/>
              </a:rPr>
              <a:t>This table is similar to the multiplication table of the quaternion split extensions (Table 3). The subscripts of the elements in Table 3 make up Table 4.</a:t>
            </a:r>
            <a:endParaRPr lang="en-US" sz="2400" dirty="0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457200" y="13716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Observation</a:t>
            </a:r>
            <a:endParaRPr lang="en-US" sz="2400"/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635000" y="2276475"/>
          <a:ext cx="1879600" cy="549275"/>
        </p:xfrm>
        <a:graphic>
          <a:graphicData uri="http://schemas.openxmlformats.org/presentationml/2006/ole">
            <p:oleObj spid="_x0000_s13314" name="Equation" r:id="rId3" imgW="812520" imgH="241200" progId="Equation.3">
              <p:embed/>
            </p:oleObj>
          </a:graphicData>
        </a:graphic>
      </p:graphicFrame>
      <p:graphicFrame>
        <p:nvGraphicFramePr>
          <p:cNvPr id="13315" name="Object 2"/>
          <p:cNvGraphicFramePr>
            <a:graphicFrameLocks noChangeAspect="1"/>
          </p:cNvGraphicFramePr>
          <p:nvPr/>
        </p:nvGraphicFramePr>
        <p:xfrm>
          <a:off x="2590800" y="2286000"/>
          <a:ext cx="457200" cy="485775"/>
        </p:xfrm>
        <a:graphic>
          <a:graphicData uri="http://schemas.openxmlformats.org/presentationml/2006/ole">
            <p:oleObj spid="_x0000_s13315" name="Equation" r:id="rId4" imgW="152400" imgH="165100" progId="Equation.3">
              <p:embed/>
            </p:oleObj>
          </a:graphicData>
        </a:graphic>
      </p:graphicFrame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cs typeface="Times New Roman" pitchFamily="18" charset="0"/>
              </a:rPr>
              <a:t> </a:t>
            </a:r>
            <a:endParaRPr lang="en-US"/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cs typeface="Times New Roman" pitchFamily="18" charset="0"/>
              </a:rPr>
              <a:t> </a:t>
            </a:r>
            <a:endParaRPr lang="en-US"/>
          </a:p>
        </p:txBody>
      </p:sp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3186113" y="1752600"/>
            <a:ext cx="22240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1200">
                <a:cs typeface="Times New Roman" pitchFamily="18" charset="0"/>
              </a:rPr>
              <a:t> </a:t>
            </a:r>
          </a:p>
          <a:p>
            <a:pPr algn="just"/>
            <a:endParaRPr lang="en-US" sz="1200">
              <a:cs typeface="Times New Roman" pitchFamily="18" charset="0"/>
            </a:endParaRPr>
          </a:p>
          <a:p>
            <a:pPr algn="just"/>
            <a:endParaRPr lang="en-US" sz="1200" i="1">
              <a:cs typeface="Times New Roman" pitchFamily="18" charset="0"/>
            </a:endParaRPr>
          </a:p>
          <a:p>
            <a:pPr algn="just"/>
            <a:r>
              <a:rPr lang="en-US" sz="2400" i="1">
                <a:cs typeface="Times New Roman" pitchFamily="18" charset="0"/>
              </a:rPr>
              <a:t>k, m =</a:t>
            </a:r>
            <a:r>
              <a:rPr lang="en-US" sz="2400">
                <a:cs typeface="Times New Roman" pitchFamily="18" charset="0"/>
              </a:rPr>
              <a:t> 0, 1,...,7</a:t>
            </a:r>
            <a:endParaRPr lang="en-US" sz="240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err="1" smtClean="0"/>
              <a:t>Octonion</a:t>
            </a:r>
            <a:r>
              <a:rPr lang="en-US" sz="2800" dirty="0" smtClean="0"/>
              <a:t> Split Extensions</a:t>
            </a:r>
            <a:endParaRPr lang="en-US" sz="2800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609600" y="1524000"/>
          <a:ext cx="7959725" cy="2663825"/>
        </p:xfrm>
        <a:graphic>
          <a:graphicData uri="http://schemas.openxmlformats.org/presentationml/2006/ole">
            <p:oleObj spid="_x0000_s14338" name="Document" r:id="rId3" imgW="8039100" imgH="2666086" progId="Word.Document.12">
              <p:embed/>
            </p:oleObj>
          </a:graphicData>
        </a:graphic>
      </p:graphicFrame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304800" y="5297488"/>
            <a:ext cx="84582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The multiplication of the elements </a:t>
            </a:r>
            <a:r>
              <a:rPr lang="en-US" sz="2800" dirty="0" smtClean="0"/>
              <a:t>give </a:t>
            </a:r>
            <a:r>
              <a:rPr lang="en-US" sz="2800" dirty="0"/>
              <a:t>rise to the following </a:t>
            </a:r>
            <a:r>
              <a:rPr lang="en-US" sz="2800" dirty="0" smtClean="0"/>
              <a:t>table (only subscripts shown)</a:t>
            </a:r>
            <a:endParaRPr lang="en-US" sz="2800" dirty="0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533400" y="4114800"/>
            <a:ext cx="815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be basis elements in</a:t>
            </a:r>
          </a:p>
        </p:txBody>
      </p:sp>
      <p:graphicFrame>
        <p:nvGraphicFramePr>
          <p:cNvPr id="14339" name="Object 5"/>
          <p:cNvGraphicFramePr>
            <a:graphicFrameLocks noChangeAspect="1"/>
          </p:cNvGraphicFramePr>
          <p:nvPr/>
        </p:nvGraphicFramePr>
        <p:xfrm>
          <a:off x="4267200" y="4114800"/>
          <a:ext cx="995363" cy="468313"/>
        </p:xfrm>
        <a:graphic>
          <a:graphicData uri="http://schemas.openxmlformats.org/presentationml/2006/ole">
            <p:oleObj spid="_x0000_s14339" name="Equation" r:id="rId4" imgW="431640" imgH="20304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914400" y="-439196"/>
          <a:ext cx="6434138" cy="6992396"/>
        </p:xfrm>
        <a:graphic>
          <a:graphicData uri="http://schemas.openxmlformats.org/presentationml/2006/ole">
            <p:oleObj spid="_x0000_s59394" name="Document" r:id="rId3" imgW="6129833" imgH="6661099" progId="Word.Document.12">
              <p:embed/>
            </p:oleObj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629400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000" b="1">
                <a:cs typeface="Times New Roman" pitchFamily="18" charset="0"/>
              </a:rPr>
              <a:t>Table 5 Nim addition for the elements 0 to 15</a:t>
            </a:r>
            <a:endParaRPr lang="en-US" sz="200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ChangeArrowheads="1"/>
          </p:cNvSpPr>
          <p:nvPr/>
        </p:nvSpPr>
        <p:spPr bwMode="auto">
          <a:xfrm>
            <a:off x="228600" y="5334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The following table gives the Nim addition for the elements from 0 to 15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3800" dirty="0" smtClean="0"/>
              <a:t>                                                                                                                                    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en-US" sz="38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4000" dirty="0" smtClean="0"/>
              <a:t>                                                                                                                                                      A sequence </a:t>
            </a:r>
            <a:r>
              <a:rPr lang="en-US" sz="4000" dirty="0"/>
              <a:t>of algebras over </a:t>
            </a:r>
            <a:r>
              <a:rPr lang="en-US" sz="4000" dirty="0" smtClean="0"/>
              <a:t>the field </a:t>
            </a:r>
            <a:r>
              <a:rPr lang="en-US" sz="4000" dirty="0"/>
              <a:t>of real numbers can be </a:t>
            </a:r>
            <a:r>
              <a:rPr lang="en-US" sz="4000" dirty="0" smtClean="0"/>
              <a:t>constructed</a:t>
            </a:r>
            <a:r>
              <a:rPr lang="en-US" sz="4000" dirty="0"/>
              <a:t>, each with twice the dimension of the previous </a:t>
            </a:r>
            <a:r>
              <a:rPr lang="en-US" sz="4000" dirty="0" smtClean="0"/>
              <a:t>one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4000" dirty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sz="4000" dirty="0" smtClean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4000" dirty="0" smtClean="0"/>
              <a:t>The </a:t>
            </a:r>
            <a:r>
              <a:rPr lang="en-US" sz="4000" dirty="0"/>
              <a:t>oldest method of constructing these algebras </a:t>
            </a:r>
            <a:r>
              <a:rPr lang="en-US" sz="4000" dirty="0" smtClean="0"/>
              <a:t>is the </a:t>
            </a:r>
            <a:r>
              <a:rPr lang="en-US" sz="4000" dirty="0" err="1"/>
              <a:t>Cayley</a:t>
            </a:r>
            <a:r>
              <a:rPr lang="en-US" sz="4000" dirty="0"/>
              <a:t>-Dickson formula and the algebras thus produced are known as </a:t>
            </a:r>
            <a:r>
              <a:rPr lang="en-US" sz="4000" dirty="0" err="1"/>
              <a:t>Cayley</a:t>
            </a:r>
            <a:r>
              <a:rPr lang="en-US" sz="4000" dirty="0"/>
              <a:t>-Dickson </a:t>
            </a:r>
            <a:r>
              <a:rPr lang="en-US" sz="4000" dirty="0" smtClean="0"/>
              <a:t>algebras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sz="2400" dirty="0"/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45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5937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3100" b="0" dirty="0" smtClean="0"/>
              <a:t> Introduction           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b="0" dirty="0" smtClean="0"/>
              <a:t>  </a:t>
            </a:r>
            <a:r>
              <a:rPr lang="en-US" sz="2400" b="0" dirty="0"/>
              <a:t/>
            </a:r>
            <a:br>
              <a:rPr lang="en-US" sz="2400" b="0" dirty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sz="2400" b="0" dirty="0" smtClean="0"/>
              <a:t/>
            </a:r>
            <a:br>
              <a:rPr lang="en-US" sz="2400" b="0" dirty="0" smtClean="0"/>
            </a:br>
            <a:endParaRPr lang="en-US" sz="2400" b="0" dirty="0"/>
          </a:p>
        </p:txBody>
      </p:sp>
      <p:sp>
        <p:nvSpPr>
          <p:cNvPr id="44036" name="Rectangle 5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37" name="Rectangle 7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38" name="Rectangle 9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39" name="Rectangle 13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40" name="Rectangle 15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41" name="Rectangle 17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42" name="Rectangle 19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43" name="Rectangle 21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44044" name="Rectangle 23"/>
          <p:cNvSpPr>
            <a:spLocks noChangeArrowheads="1"/>
          </p:cNvSpPr>
          <p:nvPr/>
        </p:nvSpPr>
        <p:spPr bwMode="auto">
          <a:xfrm>
            <a:off x="0" y="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219200" y="-107950"/>
          <a:ext cx="6129338" cy="6661150"/>
        </p:xfrm>
        <a:graphic>
          <a:graphicData uri="http://schemas.openxmlformats.org/presentationml/2006/ole">
            <p:oleObj spid="_x0000_s16386" name="Document" r:id="rId3" imgW="6129833" imgH="6661099" progId="Word.Document.12">
              <p:embed/>
            </p:oleObj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629400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000" b="1">
                <a:cs typeface="Times New Roman" pitchFamily="18" charset="0"/>
              </a:rPr>
              <a:t>Table 5 Nim addition for the elements 0 to 15</a:t>
            </a:r>
            <a:endParaRPr lang="en-US" sz="200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ChangeArrowheads="1"/>
          </p:cNvSpPr>
          <p:nvPr/>
        </p:nvSpPr>
        <p:spPr bwMode="auto">
          <a:xfrm>
            <a:off x="381000" y="381000"/>
            <a:ext cx="8305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800">
                <a:cs typeface="Times New Roman" pitchFamily="18" charset="0"/>
              </a:rPr>
              <a:t>The table is similar to the multiplication table of the octonion split extensions 5. The subscripts of the elements in Table 5 make up Table 6</a:t>
            </a:r>
            <a:endParaRPr lang="en-US" sz="280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2400" smtClean="0"/>
              <a:t>From tables 5 and 6, the following observations can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smtClean="0"/>
              <a:t> be made: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smtClean="0"/>
              <a:t> 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smtClean="0"/>
              <a:t> There are 4 cases </a:t>
            </a:r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100" dirty="0" smtClean="0"/>
              <a:t>Observation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39750" y="3432175"/>
          <a:ext cx="6640513" cy="1214438"/>
        </p:xfrm>
        <a:graphic>
          <a:graphicData uri="http://schemas.openxmlformats.org/presentationml/2006/ole">
            <p:oleObj spid="_x0000_s17410" name="Document" r:id="rId3" imgW="5943600" imgH="1096975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Case 2:</a:t>
            </a:r>
            <a:endParaRPr lang="en-US" sz="2400" dirty="0"/>
          </a:p>
        </p:txBody>
      </p:sp>
      <p:graphicFrame>
        <p:nvGraphicFramePr>
          <p:cNvPr id="18434" name="Object 3"/>
          <p:cNvGraphicFramePr>
            <a:graphicFrameLocks noChangeAspect="1"/>
          </p:cNvGraphicFramePr>
          <p:nvPr/>
        </p:nvGraphicFramePr>
        <p:xfrm>
          <a:off x="2308225" y="674688"/>
          <a:ext cx="4737100" cy="1049337"/>
        </p:xfrm>
        <a:graphic>
          <a:graphicData uri="http://schemas.openxmlformats.org/presentationml/2006/ole">
            <p:oleObj spid="_x0000_s18434" name="Document" r:id="rId3" imgW="8137550" imgH="1804721" progId="Word.Document.12">
              <p:embed/>
            </p:oleObj>
          </a:graphicData>
        </a:graphic>
      </p:graphicFrame>
      <p:graphicFrame>
        <p:nvGraphicFramePr>
          <p:cNvPr id="18435" name="Object 4"/>
          <p:cNvGraphicFramePr>
            <a:graphicFrameLocks noChangeAspect="1"/>
          </p:cNvGraphicFramePr>
          <p:nvPr/>
        </p:nvGraphicFramePr>
        <p:xfrm>
          <a:off x="609600" y="1371600"/>
          <a:ext cx="4191000" cy="4116388"/>
        </p:xfrm>
        <a:graphic>
          <a:graphicData uri="http://schemas.openxmlformats.org/presentationml/2006/ole">
            <p:oleObj spid="_x0000_s18435" name="Equation" r:id="rId4" imgW="1396800" imgH="137160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333500" y="404813"/>
          <a:ext cx="7226300" cy="1184275"/>
        </p:xfrm>
        <a:graphic>
          <a:graphicData uri="http://schemas.openxmlformats.org/presentationml/2006/ole">
            <p:oleObj spid="_x0000_s19458" name="Document" r:id="rId3" imgW="5658612" imgH="928726" progId="Word.Document.12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048000" y="1676400"/>
          <a:ext cx="3797300" cy="4452938"/>
        </p:xfrm>
        <a:graphic>
          <a:graphicData uri="http://schemas.openxmlformats.org/presentationml/2006/ole">
            <p:oleObj spid="_x0000_s19459" name="Equation" r:id="rId4" imgW="1396800" imgH="163800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36575" y="300038"/>
          <a:ext cx="8054975" cy="1196975"/>
        </p:xfrm>
        <a:graphic>
          <a:graphicData uri="http://schemas.openxmlformats.org/presentationml/2006/ole">
            <p:oleObj spid="_x0000_s20482" name="Document" r:id="rId3" imgW="5940984" imgH="886849" progId="Word.Document.12">
              <p:embed/>
            </p:oleObj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743200" y="1273175"/>
          <a:ext cx="3810000" cy="4137025"/>
        </p:xfrm>
        <a:graphic>
          <a:graphicData uri="http://schemas.openxmlformats.org/presentationml/2006/ole">
            <p:oleObj spid="_x0000_s20483" name="Equation" r:id="rId4" imgW="1771560" imgH="192420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09588" y="465138"/>
          <a:ext cx="8424862" cy="1738312"/>
        </p:xfrm>
        <a:graphic>
          <a:graphicData uri="http://schemas.openxmlformats.org/presentationml/2006/ole">
            <p:oleObj spid="_x0000_s21506" name="Document" r:id="rId3" imgW="8716670" imgH="1811122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3.4 </a:t>
            </a:r>
            <a:r>
              <a:rPr lang="en-US" sz="3100" dirty="0" err="1" smtClean="0"/>
              <a:t>Sedenion</a:t>
            </a:r>
            <a:r>
              <a:rPr lang="en-US" sz="3100" dirty="0" smtClean="0"/>
              <a:t> Split Extensions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22530" name="Object 5"/>
          <p:cNvGraphicFramePr>
            <a:graphicFrameLocks noChangeAspect="1"/>
          </p:cNvGraphicFramePr>
          <p:nvPr/>
        </p:nvGraphicFramePr>
        <p:xfrm>
          <a:off x="304800" y="1676400"/>
          <a:ext cx="8580438" cy="2895600"/>
        </p:xfrm>
        <a:graphic>
          <a:graphicData uri="http://schemas.openxmlformats.org/presentationml/2006/ole">
            <p:oleObj spid="_x0000_s22530" name="Document" r:id="rId3" imgW="5940984" imgH="1150634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1"/>
          <p:cNvSpPr>
            <a:spLocks noChangeArrowheads="1"/>
          </p:cNvSpPr>
          <p:nvPr/>
        </p:nvSpPr>
        <p:spPr bwMode="auto">
          <a:xfrm>
            <a:off x="228600" y="0"/>
            <a:ext cx="868680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Using the three results of the previous Section  the multiplication of these elements can be summarized in the following 4 cases</a:t>
            </a:r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b="1" dirty="0"/>
              <a:t>Case 1: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752600" y="2057400"/>
          <a:ext cx="4419600" cy="794321"/>
        </p:xfrm>
        <a:graphic>
          <a:graphicData uri="http://schemas.openxmlformats.org/presentationml/2006/ole">
            <p:oleObj spid="_x0000_s23554" name="Document" r:id="rId3" imgW="2303293" imgH="723195" progId="Word.Document.12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447800" y="2819400"/>
          <a:ext cx="3778250" cy="2590800"/>
        </p:xfrm>
        <a:graphic>
          <a:graphicData uri="http://schemas.openxmlformats.org/presentationml/2006/ole">
            <p:oleObj spid="_x0000_s23555" name="Equation" r:id="rId4" imgW="1333440" imgH="91440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790825" y="609600"/>
          <a:ext cx="2238375" cy="534988"/>
        </p:xfrm>
        <a:graphic>
          <a:graphicData uri="http://schemas.openxmlformats.org/presentationml/2006/ole">
            <p:oleObj spid="_x0000_s24578" name="Equation" r:id="rId4" imgW="838200" imgH="200254" progId="Equation.3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286000" y="1778000"/>
          <a:ext cx="3962400" cy="3479800"/>
        </p:xfrm>
        <a:graphic>
          <a:graphicData uri="http://schemas.openxmlformats.org/presentationml/2006/ole">
            <p:oleObj spid="_x0000_s24579" name="Equation" r:id="rId5" imgW="1562100" imgH="137160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/>
          </p:cNvSpPr>
          <p:nvPr/>
        </p:nvSpPr>
        <p:spPr bwMode="auto">
          <a:xfrm>
            <a:off x="304800" y="457200"/>
            <a:ext cx="8382000" cy="591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55588" algn="just" eaLnBrk="1" hangingPunct="1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Arial" charset="0"/>
              <a:buChar char="•"/>
            </a:pPr>
            <a:r>
              <a:rPr lang="en-US" sz="2800">
                <a:latin typeface="Lucida Sans Unicode" pitchFamily="34" charset="0"/>
              </a:rPr>
              <a:t>The algebra constructed by doubling complex numbers is the</a:t>
            </a:r>
            <a:r>
              <a:rPr lang="en-US" sz="2800"/>
              <a:t> quaternions</a:t>
            </a:r>
          </a:p>
          <a:p>
            <a:pPr marL="365125" indent="-255588" algn="just" eaLnBrk="1" hangingPunct="1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Arial" charset="0"/>
              <a:buChar char="•"/>
            </a:pPr>
            <a:endParaRPr lang="en-US" sz="2800"/>
          </a:p>
          <a:p>
            <a:pPr marL="365125" indent="-255588" algn="just" eaLnBrk="1" hangingPunct="1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Arial" charset="0"/>
              <a:buChar char="•"/>
            </a:pPr>
            <a:endParaRPr lang="en-US" sz="2800"/>
          </a:p>
          <a:p>
            <a:pPr marL="365125" indent="-255588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/>
              <a:t>Next we have the  octonions,constructed by </a:t>
            </a:r>
          </a:p>
          <a:p>
            <a:pPr marL="365125" indent="-255588" algn="just" eaLnBrk="1" hangingPunct="1">
              <a:lnSpc>
                <a:spcPct val="80000"/>
              </a:lnSpc>
            </a:pPr>
            <a:endParaRPr lang="en-US" sz="2800"/>
          </a:p>
          <a:p>
            <a:pPr marL="365125" indent="-255588" algn="just" eaLnBrk="1" hangingPunct="1">
              <a:lnSpc>
                <a:spcPct val="80000"/>
              </a:lnSpc>
            </a:pPr>
            <a:r>
              <a:rPr lang="en-US" sz="2800"/>
              <a:t>forming ordered pairs of quaternions</a:t>
            </a:r>
          </a:p>
          <a:p>
            <a:pPr marL="365125" indent="-255588" algn="just" eaLnBrk="1" hangingPunct="1">
              <a:lnSpc>
                <a:spcPct val="80000"/>
              </a:lnSpc>
            </a:pPr>
            <a:endParaRPr lang="en-US" sz="2800"/>
          </a:p>
          <a:p>
            <a:pPr marL="365125" indent="-255588" algn="just" eaLnBrk="1" hangingPunct="1">
              <a:lnSpc>
                <a:spcPct val="80000"/>
              </a:lnSpc>
              <a:buFont typeface="Arial" charset="0"/>
              <a:buChar char="•"/>
            </a:pPr>
            <a:endParaRPr lang="en-US" sz="2800"/>
          </a:p>
          <a:p>
            <a:pPr marL="365125" indent="-255588" algn="just" eaLnBrk="1" hangingPunct="1">
              <a:lnSpc>
                <a:spcPct val="80000"/>
              </a:lnSpc>
              <a:buFont typeface="Arial" charset="0"/>
              <a:buChar char="•"/>
            </a:pPr>
            <a:endParaRPr lang="en-US" sz="2800"/>
          </a:p>
          <a:p>
            <a:pPr marL="365125" indent="-255588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/>
              <a:t>The algebra immediately following the octonions is the sedenions</a:t>
            </a:r>
          </a:p>
          <a:p>
            <a:pPr marL="365125" indent="-255588" algn="just" eaLnBrk="1" hangingPunct="1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endParaRPr lang="en-US" sz="2800"/>
          </a:p>
          <a:p>
            <a:pPr marL="365125" indent="-255588" algn="just" eaLnBrk="1" hangingPunct="1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endParaRPr lang="en-US" sz="2800">
              <a:latin typeface="Lucida Sans Unicode" pitchFamily="34" charset="0"/>
            </a:endParaRPr>
          </a:p>
          <a:p>
            <a:pPr marL="365125" indent="-255588" algn="just" eaLnBrk="1" hangingPunct="1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endParaRPr lang="en-US" sz="2800">
              <a:latin typeface="Lucida Sans Unicode" pitchFamily="34" charset="0"/>
            </a:endParaRPr>
          </a:p>
          <a:p>
            <a:pPr marL="365125" indent="-255588" algn="just" eaLnBrk="1" hangingPunct="1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endParaRPr lang="en-US" sz="2800">
              <a:latin typeface="Lucida Sans Unicode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Case 3: </a:t>
            </a:r>
            <a:endParaRPr lang="en-US" sz="2800" dirty="0"/>
          </a:p>
        </p:txBody>
      </p:sp>
      <p:graphicFrame>
        <p:nvGraphicFramePr>
          <p:cNvPr id="25602" name="Object 3"/>
          <p:cNvGraphicFramePr>
            <a:graphicFrameLocks noChangeAspect="1"/>
          </p:cNvGraphicFramePr>
          <p:nvPr/>
        </p:nvGraphicFramePr>
        <p:xfrm>
          <a:off x="2133600" y="427038"/>
          <a:ext cx="3124200" cy="676275"/>
        </p:xfrm>
        <a:graphic>
          <a:graphicData uri="http://schemas.openxmlformats.org/presentationml/2006/ole">
            <p:oleObj spid="_x0000_s25602" name="Equation" r:id="rId3" imgW="923849" imgH="200254" progId="Equation.3">
              <p:embed/>
            </p:oleObj>
          </a:graphicData>
        </a:graphic>
      </p:graphicFrame>
      <p:graphicFrame>
        <p:nvGraphicFramePr>
          <p:cNvPr id="25603" name="Object 4"/>
          <p:cNvGraphicFramePr>
            <a:graphicFrameLocks noChangeAspect="1"/>
          </p:cNvGraphicFramePr>
          <p:nvPr/>
        </p:nvGraphicFramePr>
        <p:xfrm>
          <a:off x="2667000" y="1770063"/>
          <a:ext cx="3200400" cy="3883025"/>
        </p:xfrm>
        <a:graphic>
          <a:graphicData uri="http://schemas.openxmlformats.org/presentationml/2006/ole">
            <p:oleObj spid="_x0000_s25603" name="Equation" r:id="rId4" imgW="1562100" imgH="1895551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Case 4: </a:t>
            </a:r>
            <a:endParaRPr lang="en-US" sz="2800" dirty="0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2141538" y="381000"/>
          <a:ext cx="4792662" cy="652463"/>
        </p:xfrm>
        <a:graphic>
          <a:graphicData uri="http://schemas.openxmlformats.org/presentationml/2006/ole">
            <p:oleObj spid="_x0000_s26626" name="Document" r:id="rId3" imgW="7104278" imgH="970788" progId="Word.Document.12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2667000" y="1724025"/>
          <a:ext cx="3962400" cy="4086225"/>
        </p:xfrm>
        <a:graphic>
          <a:graphicData uri="http://schemas.openxmlformats.org/presentationml/2006/ole">
            <p:oleObj spid="_x0000_s26627" name="Equation" r:id="rId4" imgW="1819351" imgH="1876349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1"/>
          <p:cNvSpPr>
            <a:spLocks noChangeArrowheads="1"/>
          </p:cNvSpPr>
          <p:nvPr/>
        </p:nvSpPr>
        <p:spPr bwMode="auto">
          <a:xfrm>
            <a:off x="457200" y="923925"/>
            <a:ext cx="7696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/>
          </a:p>
          <a:p>
            <a:r>
              <a:rPr lang="en-US" sz="3200"/>
              <a:t>In general,</a:t>
            </a:r>
          </a:p>
          <a:p>
            <a:endParaRPr lang="en-US" sz="2800"/>
          </a:p>
          <a:p>
            <a:r>
              <a:rPr lang="en-US" sz="2800"/>
              <a:t>   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609600" y="2895600"/>
          <a:ext cx="8153400" cy="1828800"/>
        </p:xfrm>
        <a:graphic>
          <a:graphicData uri="http://schemas.openxmlformats.org/presentationml/2006/ole">
            <p:oleObj spid="_x0000_s27650" name="Document" r:id="rId3" imgW="7153351" imgH="1033577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Content Placeholder 1"/>
          <p:cNvSpPr>
            <a:spLocks noGrp="1"/>
          </p:cNvSpPr>
          <p:nvPr>
            <p:ph idx="1"/>
          </p:nvPr>
        </p:nvSpPr>
        <p:spPr>
          <a:xfrm>
            <a:off x="152400" y="1295400"/>
            <a:ext cx="8229600" cy="41148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2800" smtClean="0"/>
              <a:t>Consider the split extension basis elements of dimension      ,n = 1,2,…given by</a:t>
            </a:r>
          </a:p>
          <a:p>
            <a:pPr eaLnBrk="1" hangingPunct="1">
              <a:buFont typeface="Wingdings 3" pitchFamily="18" charset="2"/>
              <a:buNone/>
            </a:pPr>
            <a:endParaRPr lang="en-US" sz="280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4. Main Theorem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28674" name="Object 3"/>
          <p:cNvGraphicFramePr>
            <a:graphicFrameLocks noChangeAspect="1"/>
          </p:cNvGraphicFramePr>
          <p:nvPr/>
        </p:nvGraphicFramePr>
        <p:xfrm>
          <a:off x="2895600" y="1752600"/>
          <a:ext cx="533400" cy="431800"/>
        </p:xfrm>
        <a:graphic>
          <a:graphicData uri="http://schemas.openxmlformats.org/presentationml/2006/ole">
            <p:oleObj spid="_x0000_s28674" name="Equation" r:id="rId4" imgW="181051" imgH="190500" progId="Equation.3">
              <p:embed/>
            </p:oleObj>
          </a:graphicData>
        </a:graphic>
      </p:graphicFrame>
      <p:graphicFrame>
        <p:nvGraphicFramePr>
          <p:cNvPr id="28675" name="Object 4"/>
          <p:cNvGraphicFramePr>
            <a:graphicFrameLocks noChangeAspect="1"/>
          </p:cNvGraphicFramePr>
          <p:nvPr/>
        </p:nvGraphicFramePr>
        <p:xfrm>
          <a:off x="393700" y="2438400"/>
          <a:ext cx="7718425" cy="1066800"/>
        </p:xfrm>
        <a:graphic>
          <a:graphicData uri="http://schemas.openxmlformats.org/presentationml/2006/ole">
            <p:oleObj spid="_x0000_s28675" name="Equation" r:id="rId5" imgW="1447560" imgH="241200" progId="Equation.3">
              <p:embed/>
            </p:oleObj>
          </a:graphicData>
        </a:graphic>
      </p:graphicFrame>
      <p:graphicFrame>
        <p:nvGraphicFramePr>
          <p:cNvPr id="28676" name="Object 5"/>
          <p:cNvGraphicFramePr>
            <a:graphicFrameLocks noChangeAspect="1"/>
          </p:cNvGraphicFramePr>
          <p:nvPr/>
        </p:nvGraphicFramePr>
        <p:xfrm>
          <a:off x="1143000" y="3657600"/>
          <a:ext cx="7921625" cy="2057400"/>
        </p:xfrm>
        <a:graphic>
          <a:graphicData uri="http://schemas.openxmlformats.org/presentationml/2006/ole">
            <p:oleObj spid="_x0000_s28676" name="Document" r:id="rId6" imgW="2705710" imgH="1162202" progId="Word.Document.12">
              <p:embed/>
            </p:oleObj>
          </a:graphicData>
        </a:graphic>
      </p:graphicFrame>
      <p:graphicFrame>
        <p:nvGraphicFramePr>
          <p:cNvPr id="28677" name="Object 2"/>
          <p:cNvGraphicFramePr>
            <a:graphicFrameLocks noChangeAspect="1"/>
          </p:cNvGraphicFramePr>
          <p:nvPr/>
        </p:nvGraphicFramePr>
        <p:xfrm>
          <a:off x="228600" y="5830888"/>
          <a:ext cx="7915275" cy="569912"/>
        </p:xfrm>
        <a:graphic>
          <a:graphicData uri="http://schemas.openxmlformats.org/presentationml/2006/ole">
            <p:oleObj spid="_x0000_s28677" name="Document" r:id="rId7" imgW="5924398" imgH="430073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"/>
          <p:cNvSpPr>
            <a:spLocks noChangeArrowheads="1"/>
          </p:cNvSpPr>
          <p:nvPr/>
        </p:nvSpPr>
        <p:spPr bwMode="auto">
          <a:xfrm>
            <a:off x="0" y="0"/>
            <a:ext cx="1243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US" sz="2800" b="1">
                <a:cs typeface="Times New Roman" pitchFamily="18" charset="0"/>
              </a:rPr>
              <a:t>Proof:</a:t>
            </a:r>
            <a:endParaRPr lang="en-US" sz="280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28600" y="533400"/>
          <a:ext cx="8686800" cy="6297613"/>
        </p:xfrm>
        <a:graphic>
          <a:graphicData uri="http://schemas.openxmlformats.org/presentationml/2006/ole">
            <p:oleObj spid="_x0000_s29698" name="Document" r:id="rId3" imgW="5931493" imgH="4567379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1"/>
          <p:cNvSpPr>
            <a:spLocks noChangeArrowheads="1"/>
          </p:cNvSpPr>
          <p:nvPr/>
        </p:nvSpPr>
        <p:spPr bwMode="auto">
          <a:xfrm>
            <a:off x="381000" y="228600"/>
            <a:ext cx="3084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There are 4 cases</a:t>
            </a:r>
          </a:p>
        </p:txBody>
      </p:sp>
      <p:sp>
        <p:nvSpPr>
          <p:cNvPr id="30725" name="Rectangle 2"/>
          <p:cNvSpPr>
            <a:spLocks noChangeArrowheads="1"/>
          </p:cNvSpPr>
          <p:nvPr/>
        </p:nvSpPr>
        <p:spPr bwMode="auto">
          <a:xfrm>
            <a:off x="381000" y="1077913"/>
            <a:ext cx="1565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Case 1:</a:t>
            </a:r>
            <a:r>
              <a:rPr lang="en-US" sz="2800"/>
              <a:t> </a:t>
            </a:r>
          </a:p>
        </p:txBody>
      </p:sp>
      <p:sp>
        <p:nvSpPr>
          <p:cNvPr id="307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22" name="Object 1"/>
          <p:cNvGraphicFramePr>
            <a:graphicFrameLocks noChangeAspect="1"/>
          </p:cNvGraphicFramePr>
          <p:nvPr/>
        </p:nvGraphicFramePr>
        <p:xfrm>
          <a:off x="2095500" y="1038225"/>
          <a:ext cx="3467100" cy="561975"/>
        </p:xfrm>
        <a:graphic>
          <a:graphicData uri="http://schemas.openxmlformats.org/presentationml/2006/ole">
            <p:oleObj spid="_x0000_s30722" name="Equation" r:id="rId3" imgW="1409700" imgH="228600" progId="Equation.3">
              <p:embed/>
            </p:oleObj>
          </a:graphicData>
        </a:graphic>
      </p:graphicFrame>
      <p:graphicFrame>
        <p:nvGraphicFramePr>
          <p:cNvPr id="30723" name="Object 4"/>
          <p:cNvGraphicFramePr>
            <a:graphicFrameLocks noChangeAspect="1"/>
          </p:cNvGraphicFramePr>
          <p:nvPr/>
        </p:nvGraphicFramePr>
        <p:xfrm>
          <a:off x="2133600" y="1866900"/>
          <a:ext cx="3143250" cy="2552700"/>
        </p:xfrm>
        <a:graphic>
          <a:graphicData uri="http://schemas.openxmlformats.org/presentationml/2006/ole">
            <p:oleObj spid="_x0000_s30723" name="Equation" r:id="rId4" imgW="1409140" imgH="1144147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1"/>
          <p:cNvSpPr>
            <a:spLocks noChangeArrowheads="1"/>
          </p:cNvSpPr>
          <p:nvPr/>
        </p:nvSpPr>
        <p:spPr bwMode="auto">
          <a:xfrm>
            <a:off x="304800" y="228600"/>
            <a:ext cx="1530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Case 2:</a:t>
            </a:r>
            <a:r>
              <a:rPr lang="en-US"/>
              <a:t> 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2095500" y="228600"/>
          <a:ext cx="2933700" cy="533400"/>
        </p:xfrm>
        <a:graphic>
          <a:graphicData uri="http://schemas.openxmlformats.org/presentationml/2006/ole">
            <p:oleObj spid="_x0000_s31746" name="Equation" r:id="rId3" imgW="1256927" imgH="228829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57200" y="914400"/>
          <a:ext cx="3200400" cy="2946400"/>
        </p:xfrm>
        <a:graphic>
          <a:graphicData uri="http://schemas.openxmlformats.org/presentationml/2006/ole">
            <p:oleObj spid="_x0000_s31747" name="Equation" r:id="rId4" imgW="1656711" imgH="152541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1"/>
          <p:cNvSpPr>
            <a:spLocks noChangeArrowheads="1"/>
          </p:cNvSpPr>
          <p:nvPr/>
        </p:nvSpPr>
        <p:spPr bwMode="auto">
          <a:xfrm>
            <a:off x="304800" y="228600"/>
            <a:ext cx="1565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Case 3:</a:t>
            </a:r>
            <a:r>
              <a:rPr lang="en-US" sz="2800"/>
              <a:t> 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828800" y="228600"/>
          <a:ext cx="2971800" cy="509588"/>
        </p:xfrm>
        <a:graphic>
          <a:graphicData uri="http://schemas.openxmlformats.org/presentationml/2006/ole">
            <p:oleObj spid="_x0000_s32770" name="Equation" r:id="rId3" imgW="1332853" imgH="228829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685800" y="1027113"/>
          <a:ext cx="2819400" cy="3049587"/>
        </p:xfrm>
        <a:graphic>
          <a:graphicData uri="http://schemas.openxmlformats.org/presentationml/2006/ole">
            <p:oleObj spid="_x0000_s32771" name="Equation" r:id="rId4" imgW="1656711" imgH="1792437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457200" y="228600"/>
            <a:ext cx="1565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Case 4:</a:t>
            </a:r>
            <a:r>
              <a:rPr lang="en-US" sz="2800"/>
              <a:t> 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106613" y="304800"/>
          <a:ext cx="2187575" cy="457200"/>
        </p:xfrm>
        <a:graphic>
          <a:graphicData uri="http://schemas.openxmlformats.org/presentationml/2006/ole">
            <p:oleObj spid="_x0000_s33794" name="Equation" r:id="rId3" imgW="1094278" imgH="228829" progId="Equation.3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609600" y="1066800"/>
          <a:ext cx="3276600" cy="3238500"/>
        </p:xfrm>
        <a:graphic>
          <a:graphicData uri="http://schemas.openxmlformats.org/presentationml/2006/ole">
            <p:oleObj spid="_x0000_s33795" name="Equation" r:id="rId4" imgW="2018351" imgH="1993519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344488" y="854075"/>
          <a:ext cx="8709025" cy="839788"/>
        </p:xfrm>
        <a:graphic>
          <a:graphicData uri="http://schemas.openxmlformats.org/presentationml/2006/ole">
            <p:oleObj spid="_x0000_s34818" name="Document" r:id="rId3" imgW="6482791" imgH="626974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3" name="Rectangle 7"/>
          <p:cNvSpPr>
            <a:spLocks noChangeArrowheads="1"/>
          </p:cNvSpPr>
          <p:nvPr/>
        </p:nvSpPr>
        <p:spPr bwMode="auto">
          <a:xfrm>
            <a:off x="457200" y="2286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Real</a:t>
            </a:r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2438400" y="228600"/>
            <a:ext cx="914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Real</a:t>
            </a:r>
          </a:p>
        </p:txBody>
      </p:sp>
      <p:sp>
        <p:nvSpPr>
          <p:cNvPr id="198667" name="Rectangle 11"/>
          <p:cNvSpPr>
            <a:spLocks noChangeArrowheads="1"/>
          </p:cNvSpPr>
          <p:nvPr/>
        </p:nvSpPr>
        <p:spPr bwMode="auto">
          <a:xfrm>
            <a:off x="1371600" y="10668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Complex</a:t>
            </a:r>
          </a:p>
        </p:txBody>
      </p:sp>
      <p:sp>
        <p:nvSpPr>
          <p:cNvPr id="198668" name="Rectangle 12"/>
          <p:cNvSpPr>
            <a:spLocks noChangeArrowheads="1"/>
          </p:cNvSpPr>
          <p:nvPr/>
        </p:nvSpPr>
        <p:spPr bwMode="auto">
          <a:xfrm>
            <a:off x="2895600" y="1066800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Complex</a:t>
            </a:r>
          </a:p>
        </p:txBody>
      </p:sp>
      <p:sp>
        <p:nvSpPr>
          <p:cNvPr id="198671" name="Rectangle 15"/>
          <p:cNvSpPr>
            <a:spLocks noChangeArrowheads="1"/>
          </p:cNvSpPr>
          <p:nvPr/>
        </p:nvSpPr>
        <p:spPr bwMode="auto">
          <a:xfrm>
            <a:off x="2209800" y="18288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Quaternion</a:t>
            </a:r>
          </a:p>
        </p:txBody>
      </p:sp>
      <p:sp>
        <p:nvSpPr>
          <p:cNvPr id="198673" name="Rectangle 17"/>
          <p:cNvSpPr>
            <a:spLocks noChangeArrowheads="1"/>
          </p:cNvSpPr>
          <p:nvPr/>
        </p:nvSpPr>
        <p:spPr bwMode="auto">
          <a:xfrm>
            <a:off x="3733800" y="1828800"/>
            <a:ext cx="1371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Quaternion</a:t>
            </a:r>
          </a:p>
        </p:txBody>
      </p:sp>
      <p:sp>
        <p:nvSpPr>
          <p:cNvPr id="198676" name="Rectangle 20"/>
          <p:cNvSpPr>
            <a:spLocks noChangeArrowheads="1"/>
          </p:cNvSpPr>
          <p:nvPr/>
        </p:nvSpPr>
        <p:spPr bwMode="auto">
          <a:xfrm>
            <a:off x="3200400" y="2590800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Octonion</a:t>
            </a:r>
          </a:p>
        </p:txBody>
      </p:sp>
      <p:sp>
        <p:nvSpPr>
          <p:cNvPr id="198677" name="Rectangle 21"/>
          <p:cNvSpPr>
            <a:spLocks noChangeArrowheads="1"/>
          </p:cNvSpPr>
          <p:nvPr/>
        </p:nvSpPr>
        <p:spPr bwMode="auto">
          <a:xfrm>
            <a:off x="4724400" y="2590800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Octonion</a:t>
            </a:r>
          </a:p>
        </p:txBody>
      </p:sp>
      <p:sp>
        <p:nvSpPr>
          <p:cNvPr id="198688" name="Rectangle 32"/>
          <p:cNvSpPr>
            <a:spLocks noChangeArrowheads="1"/>
          </p:cNvSpPr>
          <p:nvPr/>
        </p:nvSpPr>
        <p:spPr bwMode="auto">
          <a:xfrm>
            <a:off x="4038600" y="3352800"/>
            <a:ext cx="1143000" cy="3810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Sedenion</a:t>
            </a:r>
          </a:p>
        </p:txBody>
      </p:sp>
      <p:sp>
        <p:nvSpPr>
          <p:cNvPr id="198690" name="Rectangle 34"/>
          <p:cNvSpPr>
            <a:spLocks noChangeArrowheads="1"/>
          </p:cNvSpPr>
          <p:nvPr/>
        </p:nvSpPr>
        <p:spPr bwMode="auto">
          <a:xfrm>
            <a:off x="5715000" y="3352800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Sedenion</a:t>
            </a:r>
          </a:p>
        </p:txBody>
      </p:sp>
      <p:sp>
        <p:nvSpPr>
          <p:cNvPr id="2068" name="Line 54"/>
          <p:cNvSpPr>
            <a:spLocks noChangeShapeType="1"/>
          </p:cNvSpPr>
          <p:nvPr/>
        </p:nvSpPr>
        <p:spPr bwMode="auto">
          <a:xfrm>
            <a:off x="914400" y="6096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55"/>
          <p:cNvSpPr>
            <a:spLocks noChangeShapeType="1"/>
          </p:cNvSpPr>
          <p:nvPr/>
        </p:nvSpPr>
        <p:spPr bwMode="auto">
          <a:xfrm flipH="1">
            <a:off x="1981200" y="609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60"/>
          <p:cNvSpPr>
            <a:spLocks noChangeShapeType="1"/>
          </p:cNvSpPr>
          <p:nvPr/>
        </p:nvSpPr>
        <p:spPr bwMode="auto">
          <a:xfrm>
            <a:off x="1981200" y="1447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62"/>
          <p:cNvSpPr>
            <a:spLocks noChangeShapeType="1"/>
          </p:cNvSpPr>
          <p:nvPr/>
        </p:nvSpPr>
        <p:spPr bwMode="auto">
          <a:xfrm flipH="1">
            <a:off x="2819400" y="14478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64"/>
          <p:cNvSpPr>
            <a:spLocks noChangeShapeType="1"/>
          </p:cNvSpPr>
          <p:nvPr/>
        </p:nvSpPr>
        <p:spPr bwMode="auto">
          <a:xfrm>
            <a:off x="2819400" y="22098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73" name="Line 65"/>
          <p:cNvSpPr>
            <a:spLocks noChangeShapeType="1"/>
          </p:cNvSpPr>
          <p:nvPr/>
        </p:nvSpPr>
        <p:spPr bwMode="auto">
          <a:xfrm flipH="1">
            <a:off x="3810000" y="22098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74" name="Line 69"/>
          <p:cNvSpPr>
            <a:spLocks noChangeShapeType="1"/>
          </p:cNvSpPr>
          <p:nvPr/>
        </p:nvSpPr>
        <p:spPr bwMode="auto">
          <a:xfrm>
            <a:off x="3810000" y="29718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75" name="Line 71"/>
          <p:cNvSpPr>
            <a:spLocks noChangeShapeType="1"/>
          </p:cNvSpPr>
          <p:nvPr/>
        </p:nvSpPr>
        <p:spPr bwMode="auto">
          <a:xfrm flipH="1">
            <a:off x="4495800" y="29718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76" name="Text Box 75"/>
          <p:cNvSpPr txBox="1">
            <a:spLocks noChangeArrowheads="1"/>
          </p:cNvSpPr>
          <p:nvPr/>
        </p:nvSpPr>
        <p:spPr bwMode="auto">
          <a:xfrm>
            <a:off x="5562600" y="5029200"/>
            <a:ext cx="473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8732" name="Rectangle 76"/>
          <p:cNvSpPr>
            <a:spLocks noChangeArrowheads="1"/>
          </p:cNvSpPr>
          <p:nvPr/>
        </p:nvSpPr>
        <p:spPr bwMode="auto">
          <a:xfrm>
            <a:off x="5257800" y="4876800"/>
            <a:ext cx="1066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98733" name="Rectangle 77"/>
          <p:cNvSpPr>
            <a:spLocks noChangeArrowheads="1"/>
          </p:cNvSpPr>
          <p:nvPr/>
        </p:nvSpPr>
        <p:spPr bwMode="auto">
          <a:xfrm>
            <a:off x="6781800" y="4876800"/>
            <a:ext cx="1143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79" name="Text Box 81"/>
          <p:cNvSpPr txBox="1">
            <a:spLocks noChangeArrowheads="1"/>
          </p:cNvSpPr>
          <p:nvPr/>
        </p:nvSpPr>
        <p:spPr bwMode="auto">
          <a:xfrm>
            <a:off x="4708525" y="4837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80" name="Text Box 84"/>
          <p:cNvSpPr txBox="1">
            <a:spLocks noChangeArrowheads="1"/>
          </p:cNvSpPr>
          <p:nvPr/>
        </p:nvSpPr>
        <p:spPr bwMode="auto">
          <a:xfrm>
            <a:off x="4784725" y="4913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98741" name="Object 85"/>
          <p:cNvGraphicFramePr>
            <a:graphicFrameLocks noChangeAspect="1"/>
          </p:cNvGraphicFramePr>
          <p:nvPr/>
        </p:nvGraphicFramePr>
        <p:xfrm>
          <a:off x="5334000" y="5029200"/>
          <a:ext cx="1004888" cy="365125"/>
        </p:xfrm>
        <a:graphic>
          <a:graphicData uri="http://schemas.openxmlformats.org/presentationml/2006/ole">
            <p:oleObj spid="_x0000_s2050" name="Equation" r:id="rId4" imgW="558720" imgH="203040" progId="Equation.3">
              <p:embed/>
            </p:oleObj>
          </a:graphicData>
        </a:graphic>
      </p:graphicFrame>
      <p:graphicFrame>
        <p:nvGraphicFramePr>
          <p:cNvPr id="198743" name="Object 87"/>
          <p:cNvGraphicFramePr>
            <a:graphicFrameLocks noChangeAspect="1"/>
          </p:cNvGraphicFramePr>
          <p:nvPr/>
        </p:nvGraphicFramePr>
        <p:xfrm>
          <a:off x="6843713" y="4968875"/>
          <a:ext cx="1004887" cy="365125"/>
        </p:xfrm>
        <a:graphic>
          <a:graphicData uri="http://schemas.openxmlformats.org/presentationml/2006/ole">
            <p:oleObj spid="_x0000_s2051" name="Equation" r:id="rId5" imgW="558720" imgH="203040" progId="Equation.3">
              <p:embed/>
            </p:oleObj>
          </a:graphicData>
        </a:graphic>
      </p:graphicFrame>
      <p:sp>
        <p:nvSpPr>
          <p:cNvPr id="198744" name="Rectangle 88"/>
          <p:cNvSpPr>
            <a:spLocks noChangeArrowheads="1"/>
          </p:cNvSpPr>
          <p:nvPr/>
        </p:nvSpPr>
        <p:spPr bwMode="auto">
          <a:xfrm>
            <a:off x="5943600" y="6019800"/>
            <a:ext cx="1219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8747" name="Object 91"/>
          <p:cNvGraphicFramePr>
            <a:graphicFrameLocks noChangeAspect="1"/>
          </p:cNvGraphicFramePr>
          <p:nvPr/>
        </p:nvGraphicFramePr>
        <p:xfrm>
          <a:off x="6083300" y="6096000"/>
          <a:ext cx="850900" cy="368300"/>
        </p:xfrm>
        <a:graphic>
          <a:graphicData uri="http://schemas.openxmlformats.org/presentationml/2006/ole">
            <p:oleObj spid="_x0000_s2052" name="Equation" r:id="rId6" imgW="469800" imgH="203040" progId="Equation.3">
              <p:embed/>
            </p:oleObj>
          </a:graphicData>
        </a:graphic>
      </p:graphicFrame>
      <p:sp>
        <p:nvSpPr>
          <p:cNvPr id="2082" name="Line 92"/>
          <p:cNvSpPr>
            <a:spLocks noChangeShapeType="1"/>
          </p:cNvSpPr>
          <p:nvPr/>
        </p:nvSpPr>
        <p:spPr bwMode="auto">
          <a:xfrm>
            <a:off x="4648200" y="3733800"/>
            <a:ext cx="9906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83" name="Line 93"/>
          <p:cNvSpPr>
            <a:spLocks noChangeShapeType="1"/>
          </p:cNvSpPr>
          <p:nvPr/>
        </p:nvSpPr>
        <p:spPr bwMode="auto">
          <a:xfrm flipH="1">
            <a:off x="5562600" y="3733800"/>
            <a:ext cx="6858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750" name="Text Box 94"/>
          <p:cNvSpPr txBox="1">
            <a:spLocks noChangeArrowheads="1"/>
          </p:cNvSpPr>
          <p:nvPr/>
        </p:nvSpPr>
        <p:spPr bwMode="auto">
          <a:xfrm>
            <a:off x="4572000" y="228600"/>
            <a:ext cx="2682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ons</a:t>
            </a:r>
          </a:p>
        </p:txBody>
      </p:sp>
      <p:graphicFrame>
        <p:nvGraphicFramePr>
          <p:cNvPr id="198752" name="Object 96"/>
          <p:cNvGraphicFramePr>
            <a:graphicFrameLocks noChangeAspect="1"/>
          </p:cNvGraphicFramePr>
          <p:nvPr/>
        </p:nvGraphicFramePr>
        <p:xfrm>
          <a:off x="5410200" y="1863725"/>
          <a:ext cx="530225" cy="346075"/>
        </p:xfrm>
        <a:graphic>
          <a:graphicData uri="http://schemas.openxmlformats.org/presentationml/2006/ole">
            <p:oleObj spid="_x0000_s2053" name="Equation" r:id="rId7" imgW="291960" imgH="190440" progId="Equation.3">
              <p:embed/>
            </p:oleObj>
          </a:graphicData>
        </a:graphic>
      </p:graphicFrame>
      <p:graphicFrame>
        <p:nvGraphicFramePr>
          <p:cNvPr id="198754" name="Object 98"/>
          <p:cNvGraphicFramePr>
            <a:graphicFrameLocks noChangeAspect="1"/>
          </p:cNvGraphicFramePr>
          <p:nvPr/>
        </p:nvGraphicFramePr>
        <p:xfrm>
          <a:off x="4114800" y="228600"/>
          <a:ext cx="530225" cy="346075"/>
        </p:xfrm>
        <a:graphic>
          <a:graphicData uri="http://schemas.openxmlformats.org/presentationml/2006/ole">
            <p:oleObj spid="_x0000_s2054" name="Equation" r:id="rId8" imgW="291960" imgH="190440" progId="Equation.3">
              <p:embed/>
            </p:oleObj>
          </a:graphicData>
        </a:graphic>
      </p:graphicFrame>
      <p:graphicFrame>
        <p:nvGraphicFramePr>
          <p:cNvPr id="198756" name="Object 100"/>
          <p:cNvGraphicFramePr>
            <a:graphicFrameLocks noChangeAspect="1"/>
          </p:cNvGraphicFramePr>
          <p:nvPr/>
        </p:nvGraphicFramePr>
        <p:xfrm>
          <a:off x="4343400" y="1066800"/>
          <a:ext cx="511175" cy="349250"/>
        </p:xfrm>
        <a:graphic>
          <a:graphicData uri="http://schemas.openxmlformats.org/presentationml/2006/ole">
            <p:oleObj spid="_x0000_s2055" name="Equation" r:id="rId9" imgW="279360" imgH="190440" progId="Equation.3">
              <p:embed/>
            </p:oleObj>
          </a:graphicData>
        </a:graphic>
      </p:graphicFrame>
      <p:sp>
        <p:nvSpPr>
          <p:cNvPr id="198757" name="Text Box 101"/>
          <p:cNvSpPr txBox="1">
            <a:spLocks noChangeArrowheads="1"/>
          </p:cNvSpPr>
          <p:nvPr/>
        </p:nvSpPr>
        <p:spPr bwMode="auto">
          <a:xfrm>
            <a:off x="4800600" y="1066800"/>
            <a:ext cx="1235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ons</a:t>
            </a:r>
          </a:p>
        </p:txBody>
      </p:sp>
      <p:sp>
        <p:nvSpPr>
          <p:cNvPr id="2086" name="Text Box 102"/>
          <p:cNvSpPr txBox="1">
            <a:spLocks noChangeArrowheads="1"/>
          </p:cNvSpPr>
          <p:nvPr/>
        </p:nvSpPr>
        <p:spPr bwMode="auto">
          <a:xfrm>
            <a:off x="5791200" y="1752600"/>
            <a:ext cx="1158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8759" name="Text Box 103"/>
          <p:cNvSpPr txBox="1">
            <a:spLocks noChangeArrowheads="1"/>
          </p:cNvSpPr>
          <p:nvPr/>
        </p:nvSpPr>
        <p:spPr bwMode="auto">
          <a:xfrm>
            <a:off x="5943600" y="1905000"/>
            <a:ext cx="1158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ons</a:t>
            </a:r>
          </a:p>
        </p:txBody>
      </p:sp>
      <p:sp>
        <p:nvSpPr>
          <p:cNvPr id="2088" name="Text Box 104"/>
          <p:cNvSpPr txBox="1">
            <a:spLocks noChangeArrowheads="1"/>
          </p:cNvSpPr>
          <p:nvPr/>
        </p:nvSpPr>
        <p:spPr bwMode="auto">
          <a:xfrm>
            <a:off x="6400800" y="2590800"/>
            <a:ext cx="1463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89" name="Text Box 105"/>
          <p:cNvSpPr txBox="1">
            <a:spLocks noChangeArrowheads="1"/>
          </p:cNvSpPr>
          <p:nvPr/>
        </p:nvSpPr>
        <p:spPr bwMode="auto">
          <a:xfrm>
            <a:off x="5486400" y="1905000"/>
            <a:ext cx="1158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98765" name="Object 109"/>
          <p:cNvGraphicFramePr>
            <a:graphicFrameLocks noChangeAspect="1"/>
          </p:cNvGraphicFramePr>
          <p:nvPr/>
        </p:nvGraphicFramePr>
        <p:xfrm>
          <a:off x="6251575" y="2625725"/>
          <a:ext cx="530225" cy="346075"/>
        </p:xfrm>
        <a:graphic>
          <a:graphicData uri="http://schemas.openxmlformats.org/presentationml/2006/ole">
            <p:oleObj spid="_x0000_s2056" name="Equation" r:id="rId10" imgW="291960" imgH="190440" progId="Equation.3">
              <p:embed/>
            </p:oleObj>
          </a:graphicData>
        </a:graphic>
      </p:graphicFrame>
      <p:sp>
        <p:nvSpPr>
          <p:cNvPr id="198766" name="Text Box 110"/>
          <p:cNvSpPr txBox="1">
            <a:spLocks noChangeArrowheads="1"/>
          </p:cNvSpPr>
          <p:nvPr/>
        </p:nvSpPr>
        <p:spPr bwMode="auto">
          <a:xfrm>
            <a:off x="6629400" y="26670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ons</a:t>
            </a:r>
          </a:p>
        </p:txBody>
      </p:sp>
      <p:sp>
        <p:nvSpPr>
          <p:cNvPr id="2091" name="Text Box 112"/>
          <p:cNvSpPr txBox="1">
            <a:spLocks noChangeArrowheads="1"/>
          </p:cNvSpPr>
          <p:nvPr/>
        </p:nvSpPr>
        <p:spPr bwMode="auto">
          <a:xfrm>
            <a:off x="7315200" y="3352800"/>
            <a:ext cx="854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92" name="Text Box 113"/>
          <p:cNvSpPr txBox="1">
            <a:spLocks noChangeArrowheads="1"/>
          </p:cNvSpPr>
          <p:nvPr/>
        </p:nvSpPr>
        <p:spPr bwMode="auto">
          <a:xfrm>
            <a:off x="7391400" y="3581400"/>
            <a:ext cx="854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93" name="Text Box 114"/>
          <p:cNvSpPr txBox="1">
            <a:spLocks noChangeArrowheads="1"/>
          </p:cNvSpPr>
          <p:nvPr/>
        </p:nvSpPr>
        <p:spPr bwMode="auto">
          <a:xfrm>
            <a:off x="7086600" y="3352800"/>
            <a:ext cx="854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98771" name="Object 115"/>
          <p:cNvGraphicFramePr>
            <a:graphicFrameLocks noChangeAspect="1"/>
          </p:cNvGraphicFramePr>
          <p:nvPr/>
        </p:nvGraphicFramePr>
        <p:xfrm>
          <a:off x="7165975" y="3311525"/>
          <a:ext cx="530225" cy="346075"/>
        </p:xfrm>
        <a:graphic>
          <a:graphicData uri="http://schemas.openxmlformats.org/presentationml/2006/ole">
            <p:oleObj spid="_x0000_s2057" name="Equation" r:id="rId11" imgW="291960" imgH="190440" progId="Equation.3">
              <p:embed/>
            </p:oleObj>
          </a:graphicData>
        </a:graphic>
      </p:graphicFrame>
      <p:sp>
        <p:nvSpPr>
          <p:cNvPr id="198772" name="Text Box 116"/>
          <p:cNvSpPr txBox="1">
            <a:spLocks noChangeArrowheads="1"/>
          </p:cNvSpPr>
          <p:nvPr/>
        </p:nvSpPr>
        <p:spPr bwMode="auto">
          <a:xfrm>
            <a:off x="7696200" y="33528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ons</a:t>
            </a:r>
          </a:p>
        </p:txBody>
      </p:sp>
      <p:sp>
        <p:nvSpPr>
          <p:cNvPr id="2095" name="Line 119"/>
          <p:cNvSpPr>
            <a:spLocks noChangeShapeType="1"/>
          </p:cNvSpPr>
          <p:nvPr/>
        </p:nvSpPr>
        <p:spPr bwMode="auto">
          <a:xfrm>
            <a:off x="5791200" y="5486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96" name="Line 120"/>
          <p:cNvSpPr>
            <a:spLocks noChangeShapeType="1"/>
          </p:cNvSpPr>
          <p:nvPr/>
        </p:nvSpPr>
        <p:spPr bwMode="auto">
          <a:xfrm flipH="1">
            <a:off x="6553200" y="54864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9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98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9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9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9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98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9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9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19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198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9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9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7" dur="500"/>
                                        <p:tgtEl>
                                          <p:spTgt spid="19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198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19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19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7" dur="500"/>
                                        <p:tgtEl>
                                          <p:spTgt spid="19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2" dur="500"/>
                                        <p:tgtEl>
                                          <p:spTgt spid="198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19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2" dur="500"/>
                                        <p:tgtEl>
                                          <p:spTgt spid="19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7" dur="500"/>
                                        <p:tgtEl>
                                          <p:spTgt spid="19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2" dur="500"/>
                                        <p:tgtEl>
                                          <p:spTgt spid="19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19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2" dur="500"/>
                                        <p:tgtEl>
                                          <p:spTgt spid="19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3" grpId="0" animBg="1"/>
      <p:bldP spid="198664" grpId="0" animBg="1"/>
      <p:bldP spid="198667" grpId="0" animBg="1"/>
      <p:bldP spid="198668" grpId="0" animBg="1"/>
      <p:bldP spid="198671" grpId="0" animBg="1"/>
      <p:bldP spid="198673" grpId="0" animBg="1"/>
      <p:bldP spid="198676" grpId="0" animBg="1"/>
      <p:bldP spid="198677" grpId="0" animBg="1"/>
      <p:bldP spid="198688" grpId="0" animBg="1"/>
      <p:bldP spid="198690" grpId="0" animBg="1"/>
      <p:bldP spid="198732" grpId="0" animBg="1"/>
      <p:bldP spid="198733" grpId="0" animBg="1"/>
      <p:bldP spid="19874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ChangeArrowheads="1"/>
          </p:cNvSpPr>
          <p:nvPr/>
        </p:nvSpPr>
        <p:spPr bwMode="auto">
          <a:xfrm>
            <a:off x="914400" y="762000"/>
            <a:ext cx="76200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3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sz="4800">
                <a:latin typeface="Calibri" pitchFamily="34" charset="0"/>
                <a:ea typeface="Calibri" pitchFamily="34" charset="0"/>
                <a:cs typeface="Times New Roman" pitchFamily="18" charset="0"/>
              </a:rPr>
              <a:t>The end</a:t>
            </a:r>
            <a:r>
              <a:rPr lang="en-US" sz="36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endParaRPr lang="en-US" sz="3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endParaRPr lang="en-US" sz="3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endParaRPr lang="en-US" sz="3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endParaRPr lang="en-US" sz="3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en-US" sz="360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</a:t>
            </a:r>
            <a:r>
              <a:rPr lang="en-US" sz="4400">
                <a:latin typeface="Calibri" pitchFamily="34" charset="0"/>
                <a:ea typeface="Calibri" pitchFamily="34" charset="0"/>
                <a:cs typeface="Times New Roman" pitchFamily="18" charset="0"/>
              </a:rPr>
              <a:t>Thank you</a:t>
            </a:r>
            <a:endParaRPr lang="en-US" sz="4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Let</a:t>
            </a:r>
            <a:r>
              <a:rPr lang="en-US" sz="2400" b="1" dirty="0" smtClean="0"/>
              <a:t> </a:t>
            </a:r>
            <a:r>
              <a:rPr lang="en-US" sz="2400" i="1" dirty="0" smtClean="0"/>
              <a:t>L</a:t>
            </a:r>
            <a:r>
              <a:rPr lang="en-US" sz="2400" dirty="0" smtClean="0"/>
              <a:t> be a multiplicative </a:t>
            </a:r>
            <a:r>
              <a:rPr lang="en-US" sz="2400" dirty="0" err="1" smtClean="0"/>
              <a:t>subloop</a:t>
            </a:r>
            <a:r>
              <a:rPr lang="en-US" sz="2400" dirty="0" smtClean="0"/>
              <a:t> of the non-zero </a:t>
            </a:r>
            <a:r>
              <a:rPr lang="en-US" sz="2400" dirty="0" err="1" smtClean="0"/>
              <a:t>octonions</a:t>
            </a:r>
            <a:r>
              <a:rPr lang="en-US" sz="2400" dirty="0" smtClean="0"/>
              <a:t>. Then its </a:t>
            </a:r>
            <a:r>
              <a:rPr lang="en-US" sz="2400" i="1" dirty="0" err="1" smtClean="0"/>
              <a:t>sedenion</a:t>
            </a:r>
            <a:r>
              <a:rPr lang="en-US" sz="2400" i="1" dirty="0" smtClean="0"/>
              <a:t> extension</a:t>
            </a:r>
            <a:r>
              <a:rPr lang="en-US" sz="2400" dirty="0" smtClean="0"/>
              <a:t>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dirty="0" smtClean="0"/>
              <a:t>   is the disjoint union within the </a:t>
            </a:r>
            <a:r>
              <a:rPr lang="en-US" sz="2400" dirty="0" err="1" smtClean="0"/>
              <a:t>sedenions</a:t>
            </a:r>
            <a:r>
              <a:rPr lang="en-US" sz="2400" dirty="0" smtClean="0"/>
              <a:t>.</a:t>
            </a:r>
          </a:p>
          <a:p>
            <a:pPr eaLnBrk="1" hangingPunct="1">
              <a:buFont typeface="Wingdings 3" pitchFamily="18" charset="2"/>
              <a:buNone/>
            </a:pPr>
            <a:endParaRPr lang="en-US" sz="2400" dirty="0" smtClean="0"/>
          </a:p>
          <a:p>
            <a:pPr eaLnBrk="1" hangingPunct="1"/>
            <a:r>
              <a:rPr lang="en-US" sz="2400" dirty="0" smtClean="0"/>
              <a:t>Elements of this union are encoded as pairs         with                               ,   by  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The multiplication of elements of in general is given by the following equations: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Multiplication of Spit Extensions</a:t>
            </a:r>
            <a:endParaRPr lang="en-US" sz="2800" dirty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6781800" y="1981200"/>
          <a:ext cx="774700" cy="385763"/>
        </p:xfrm>
        <a:graphic>
          <a:graphicData uri="http://schemas.openxmlformats.org/presentationml/2006/ole">
            <p:oleObj spid="_x0000_s3074" name="Equation" r:id="rId3" imgW="406080" imgH="203040" progId="Equation.3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7467600" y="3124200"/>
          <a:ext cx="1196975" cy="457200"/>
        </p:xfrm>
        <a:graphic>
          <a:graphicData uri="http://schemas.openxmlformats.org/presentationml/2006/ole">
            <p:oleObj spid="_x0000_s3075" name="Equation" r:id="rId4" imgW="523951" imgH="200254" progId="Equation.3">
              <p:embed/>
            </p:oleObj>
          </a:graphicData>
        </a:graphic>
      </p:graphicFrame>
      <p:graphicFrame>
        <p:nvGraphicFramePr>
          <p:cNvPr id="3076" name="Object 7"/>
          <p:cNvGraphicFramePr>
            <a:graphicFrameLocks noChangeAspect="1"/>
          </p:cNvGraphicFramePr>
          <p:nvPr/>
        </p:nvGraphicFramePr>
        <p:xfrm>
          <a:off x="1676400" y="3581400"/>
          <a:ext cx="3111500" cy="381000"/>
        </p:xfrm>
        <a:graphic>
          <a:graphicData uri="http://schemas.openxmlformats.org/presentationml/2006/ole">
            <p:oleObj spid="_x0000_s3076" name="Equation" r:id="rId5" imgW="1257605" imgH="228600" progId="Equation.3">
              <p:embed/>
            </p:oleObj>
          </a:graphicData>
        </a:graphic>
      </p:graphicFrame>
      <p:graphicFrame>
        <p:nvGraphicFramePr>
          <p:cNvPr id="3077" name="Object 8"/>
          <p:cNvGraphicFramePr>
            <a:graphicFrameLocks noChangeAspect="1"/>
          </p:cNvGraphicFramePr>
          <p:nvPr/>
        </p:nvGraphicFramePr>
        <p:xfrm>
          <a:off x="5351463" y="3579813"/>
          <a:ext cx="1125537" cy="382587"/>
        </p:xfrm>
        <a:graphic>
          <a:graphicData uri="http://schemas.openxmlformats.org/presentationml/2006/ole">
            <p:oleObj spid="_x0000_s3077" name="Equation" r:id="rId6" imgW="596880" imgH="203040" progId="Equation.3">
              <p:embed/>
            </p:oleObj>
          </a:graphicData>
        </a:graphic>
      </p:graphicFrame>
      <p:graphicFrame>
        <p:nvGraphicFramePr>
          <p:cNvPr id="3078" name="Object 9"/>
          <p:cNvGraphicFramePr>
            <a:graphicFrameLocks noChangeAspect="1"/>
          </p:cNvGraphicFramePr>
          <p:nvPr/>
        </p:nvGraphicFramePr>
        <p:xfrm>
          <a:off x="6705600" y="3581400"/>
          <a:ext cx="1981200" cy="381000"/>
        </p:xfrm>
        <a:graphic>
          <a:graphicData uri="http://schemas.openxmlformats.org/presentationml/2006/ole">
            <p:oleObj spid="_x0000_s3078" name="Equation" r:id="rId7" imgW="1104900" imgH="200254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39750" y="533400"/>
          <a:ext cx="7689850" cy="4038600"/>
        </p:xfrm>
        <a:graphic>
          <a:graphicData uri="http://schemas.openxmlformats.org/presentationml/2006/ole">
            <p:oleObj spid="_x0000_s4098" name="Document" r:id="rId3" imgW="6103179" imgH="1963969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45259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Consider the non-negative integers</a:t>
            </a:r>
            <a:r>
              <a:rPr lang="en-US" sz="2400" b="1" dirty="0" smtClean="0"/>
              <a:t> </a:t>
            </a:r>
            <a:r>
              <a:rPr lang="en-US" sz="2400" dirty="0" smtClean="0"/>
              <a:t>{0, 1, 2, 3,…}.</a:t>
            </a:r>
          </a:p>
          <a:p>
            <a:pPr eaLnBrk="1" hangingPunct="1">
              <a:buNone/>
            </a:pPr>
            <a:r>
              <a:rPr lang="en-US" sz="2400" dirty="0" smtClean="0"/>
              <a:t>   </a:t>
            </a:r>
            <a:r>
              <a:rPr lang="en-US" sz="2400" dirty="0" err="1" smtClean="0"/>
              <a:t>Nim</a:t>
            </a:r>
            <a:r>
              <a:rPr lang="en-US" sz="2400" dirty="0" smtClean="0"/>
              <a:t> addition and multiplication  gives a way of defining addition and </a:t>
            </a:r>
            <a:r>
              <a:rPr lang="en-US" sz="2400" dirty="0" smtClean="0"/>
              <a:t>multiplication in </a:t>
            </a:r>
            <a:r>
              <a:rPr lang="en-US" sz="2400" b="1" dirty="0" smtClean="0"/>
              <a:t>      </a:t>
            </a:r>
            <a:r>
              <a:rPr lang="en-US" sz="2400" dirty="0" smtClean="0"/>
              <a:t>to make it a field of characteristic 2. </a:t>
            </a:r>
          </a:p>
          <a:p>
            <a:pPr eaLnBrk="1" hangingPunct="1">
              <a:buFont typeface="Wingdings 3" pitchFamily="18" charset="2"/>
              <a:buNone/>
            </a:pPr>
            <a:endParaRPr lang="en-US" sz="2400" dirty="0" smtClean="0"/>
          </a:p>
          <a:p>
            <a:pPr eaLnBrk="1" hangingPunct="1">
              <a:buFont typeface="Wingdings 3" pitchFamily="18" charset="2"/>
              <a:buNone/>
            </a:pPr>
            <a:r>
              <a:rPr lang="en-US" sz="2400" dirty="0" smtClean="0"/>
              <a:t>The rules of </a:t>
            </a:r>
            <a:r>
              <a:rPr lang="en-US" sz="2400" dirty="0" err="1" smtClean="0"/>
              <a:t>Nim</a:t>
            </a:r>
            <a:r>
              <a:rPr lang="en-US" sz="2400" dirty="0" smtClean="0"/>
              <a:t> addition simplify to the form:</a:t>
            </a:r>
          </a:p>
          <a:p>
            <a:pPr eaLnBrk="1" hangingPunct="1"/>
            <a:r>
              <a:rPr lang="en-US" sz="2400" dirty="0" smtClean="0"/>
              <a:t>The </a:t>
            </a:r>
            <a:r>
              <a:rPr lang="en-US" sz="2400" dirty="0" err="1" smtClean="0"/>
              <a:t>Nim</a:t>
            </a:r>
            <a:r>
              <a:rPr lang="en-US" sz="2400" dirty="0" smtClean="0"/>
              <a:t>-sum of a number of distinct powers of 2 is the ordinary sum.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z="2400" b="1" dirty="0" smtClean="0"/>
              <a:t>    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The </a:t>
            </a:r>
            <a:r>
              <a:rPr lang="en-US" sz="2400" dirty="0" err="1" smtClean="0"/>
              <a:t>Nim</a:t>
            </a:r>
            <a:r>
              <a:rPr lang="en-US" sz="2400" dirty="0" smtClean="0"/>
              <a:t>-sum of two equal numbers is 0 </a:t>
            </a:r>
          </a:p>
          <a:p>
            <a:pPr eaLnBrk="1" hangingPunct="1"/>
            <a:r>
              <a:rPr lang="en-US" sz="2400" b="1" dirty="0" smtClean="0"/>
              <a:t>Example</a:t>
            </a:r>
            <a:r>
              <a:rPr lang="en-US" sz="2400" dirty="0" smtClean="0"/>
              <a:t>: 32 +16 +</a:t>
            </a:r>
            <a:r>
              <a:rPr lang="en-US" sz="2400" b="1" dirty="0" smtClean="0"/>
              <a:t> </a:t>
            </a:r>
            <a:r>
              <a:rPr lang="en-US" sz="2400" dirty="0" smtClean="0"/>
              <a:t>4 +</a:t>
            </a:r>
            <a:r>
              <a:rPr lang="en-US" sz="2400" b="1" dirty="0" smtClean="0"/>
              <a:t> </a:t>
            </a:r>
            <a:r>
              <a:rPr lang="en-US" sz="2400" dirty="0" smtClean="0"/>
              <a:t>1 = 53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err="1" smtClean="0"/>
              <a:t>Nim</a:t>
            </a:r>
            <a:r>
              <a:rPr lang="en-US" sz="2800" dirty="0" smtClean="0"/>
              <a:t> </a:t>
            </a:r>
            <a:r>
              <a:rPr lang="en-US" sz="2800" dirty="0"/>
              <a:t>Addition</a:t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6553200" y="1676400"/>
          <a:ext cx="525463" cy="457200"/>
        </p:xfrm>
        <a:graphic>
          <a:graphicData uri="http://schemas.openxmlformats.org/presentationml/2006/ole">
            <p:oleObj spid="_x0000_s5122" name="Equation" r:id="rId3" imgW="219151" imgH="19050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Complex split extensions</a:t>
            </a:r>
            <a:endParaRPr lang="en-US" sz="2800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34988" y="1673225"/>
          <a:ext cx="7435850" cy="3692525"/>
        </p:xfrm>
        <a:graphic>
          <a:graphicData uri="http://schemas.openxmlformats.org/presentationml/2006/ole">
            <p:oleObj spid="_x0000_s6146" name="Document" r:id="rId3" imgW="6723445" imgH="3345229" progId="Word.Document.12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325563" y="685800"/>
          <a:ext cx="6980237" cy="4648200"/>
        </p:xfrm>
        <a:graphic>
          <a:graphicData uri="http://schemas.openxmlformats.org/presentationml/2006/ole">
            <p:oleObj spid="_x0000_s7170" name="Document" r:id="rId4" imgW="7063627" imgH="4697310" progId="Word.Document.12">
              <p:embed/>
            </p:oleObj>
          </a:graphicData>
        </a:graphic>
      </p:graphicFrame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7897813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endParaRPr lang="en-US" sz="1200" b="1">
              <a:cs typeface="Times New Roman" pitchFamily="18" charset="0"/>
            </a:endParaRPr>
          </a:p>
          <a:p>
            <a:pPr algn="just"/>
            <a:r>
              <a:rPr lang="en-US" sz="1200" b="1">
                <a:cs typeface="Times New Roman" pitchFamily="18" charset="0"/>
              </a:rPr>
              <a:t>                               </a:t>
            </a:r>
            <a:r>
              <a:rPr lang="en-US" sz="2000" b="1">
                <a:cs typeface="Times New Roman" pitchFamily="18" charset="0"/>
              </a:rPr>
              <a:t>Table 1 Multiplication of Complex Split Extensions</a:t>
            </a:r>
            <a:r>
              <a:rPr lang="en-US" sz="1200" b="1">
                <a:cs typeface="Times New Roman" pitchFamily="18" charset="0"/>
              </a:rPr>
              <a:t> </a:t>
            </a:r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1863179</TotalTime>
  <Words>711</Words>
  <Application>Microsoft Office PowerPoint</Application>
  <PresentationFormat>On-screen Show (4:3)</PresentationFormat>
  <Paragraphs>277</Paragraphs>
  <Slides>40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Concourse</vt:lpstr>
      <vt:lpstr>Equation</vt:lpstr>
      <vt:lpstr>Document</vt:lpstr>
      <vt:lpstr>Slide</vt:lpstr>
      <vt:lpstr>Slide 1</vt:lpstr>
      <vt:lpstr>        Introduction                    </vt:lpstr>
      <vt:lpstr>Slide 3</vt:lpstr>
      <vt:lpstr>Slide 4</vt:lpstr>
      <vt:lpstr>Multiplication of Spit Extensions</vt:lpstr>
      <vt:lpstr>Slide 6</vt:lpstr>
      <vt:lpstr>Nim Addition </vt:lpstr>
      <vt:lpstr>Complex split extensions</vt:lpstr>
      <vt:lpstr>Slide 9</vt:lpstr>
      <vt:lpstr>Slide 10</vt:lpstr>
      <vt:lpstr>Slide 11</vt:lpstr>
      <vt:lpstr>Quaternion Split Extensions</vt:lpstr>
      <vt:lpstr>Slide 13</vt:lpstr>
      <vt:lpstr>Slide 14</vt:lpstr>
      <vt:lpstr>Slide 15</vt:lpstr>
      <vt:lpstr>Slide 16</vt:lpstr>
      <vt:lpstr>Octonion Split Extensions</vt:lpstr>
      <vt:lpstr>Slide 18</vt:lpstr>
      <vt:lpstr>Slide 19</vt:lpstr>
      <vt:lpstr>Slide 20</vt:lpstr>
      <vt:lpstr>Slide 21</vt:lpstr>
      <vt:lpstr>Observation </vt:lpstr>
      <vt:lpstr>Case 2:</vt:lpstr>
      <vt:lpstr>Slide 24</vt:lpstr>
      <vt:lpstr>Slide 25</vt:lpstr>
      <vt:lpstr>Slide 26</vt:lpstr>
      <vt:lpstr> 3.4 Sedenion Split Extensions </vt:lpstr>
      <vt:lpstr>Slide 28</vt:lpstr>
      <vt:lpstr>Slide 29</vt:lpstr>
      <vt:lpstr>Case 3: </vt:lpstr>
      <vt:lpstr>Case 4: </vt:lpstr>
      <vt:lpstr>Slide 32</vt:lpstr>
      <vt:lpstr> 4. Main Theorem 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</dc:title>
  <dc:creator>Dell</dc:creator>
  <cp:lastModifiedBy>lydiah</cp:lastModifiedBy>
  <cp:revision>213</cp:revision>
  <dcterms:created xsi:type="dcterms:W3CDTF">2004-01-11T21:06:48Z</dcterms:created>
  <dcterms:modified xsi:type="dcterms:W3CDTF">2013-08-13T19:47:44Z</dcterms:modified>
</cp:coreProperties>
</file>